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5" r:id="rId3"/>
    <p:sldId id="258" r:id="rId4"/>
    <p:sldId id="259" r:id="rId5"/>
    <p:sldId id="260" r:id="rId6"/>
    <p:sldId id="261" r:id="rId7"/>
    <p:sldId id="262" r:id="rId8"/>
    <p:sldId id="264"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cmejia03@outlook.com" initials="e" lastIdx="1" clrIdx="0">
    <p:extLst>
      <p:ext uri="{19B8F6BF-5375-455C-9EA6-DF929625EA0E}">
        <p15:presenceInfo xmlns:p15="http://schemas.microsoft.com/office/powerpoint/2012/main" userId="8c67673cad7afc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64" autoAdjust="0"/>
    <p:restoredTop sz="94660"/>
  </p:normalViewPr>
  <p:slideViewPr>
    <p:cSldViewPr>
      <p:cViewPr varScale="1">
        <p:scale>
          <a:sx n="59" d="100"/>
          <a:sy n="59" d="100"/>
        </p:scale>
        <p:origin x="1568"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A0F859-5B51-40B7-BE80-E63E94D9FC35}" type="datetimeFigureOut">
              <a:rPr lang="en-US" smtClean="0"/>
              <a:t>7/30/2024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20385D-36FB-472D-BB6F-B941A7A914AA}" type="slidenum">
              <a:rPr lang="en-US" smtClean="0"/>
              <a:t>‹#›</a:t>
            </a:fld>
            <a:endParaRPr lang="en-US"/>
          </a:p>
        </p:txBody>
      </p:sp>
    </p:spTree>
    <p:extLst>
      <p:ext uri="{BB962C8B-B14F-4D97-AF65-F5344CB8AC3E}">
        <p14:creationId xmlns:p14="http://schemas.microsoft.com/office/powerpoint/2010/main" val="2955877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8388C69C-C7F4-44B2-B2EB-B4941200BD14}" type="datetime1">
              <a:rPr lang="en-US" smtClean="0"/>
              <a:t>7/30/2024</a:t>
            </a:fld>
            <a:endParaRPr lang="en-US"/>
          </a:p>
        </p:txBody>
      </p:sp>
      <p:sp>
        <p:nvSpPr>
          <p:cNvPr id="5" name="Footer Placeholder 4"/>
          <p:cNvSpPr>
            <a:spLocks noGrp="1"/>
          </p:cNvSpPr>
          <p:nvPr>
            <p:ph type="ftr" sz="quarter" idx="11"/>
          </p:nvPr>
        </p:nvSpPr>
        <p:spPr/>
        <p:txBody>
          <a:bodyPr/>
          <a:lstStyle/>
          <a:p>
            <a:r>
              <a:rPr lang="en-US" dirty="0"/>
              <a:t>The Grand Theater Anaheim Event Center </a:t>
            </a:r>
          </a:p>
        </p:txBody>
      </p:sp>
      <p:sp>
        <p:nvSpPr>
          <p:cNvPr id="6" name="Slide Number Placeholder 5"/>
          <p:cNvSpPr>
            <a:spLocks noGrp="1"/>
          </p:cNvSpPr>
          <p:nvPr>
            <p:ph type="sldNum" sz="quarter" idx="12"/>
          </p:nvPr>
        </p:nvSpPr>
        <p:spPr/>
        <p:txBody>
          <a:bodyPr/>
          <a:lstStyle/>
          <a:p>
            <a:fld id="{870AE212-424E-4E93-AA9A-1A3277AADBC9}"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C13A851-44BC-4A49-9FBF-1E5B5A8A74AC}" type="datetime1">
              <a:rPr lang="en-US" smtClean="0"/>
              <a:t>7/30/2024</a:t>
            </a:fld>
            <a:endParaRPr lang="en-US"/>
          </a:p>
        </p:txBody>
      </p:sp>
      <p:sp>
        <p:nvSpPr>
          <p:cNvPr id="5" name="Footer Placeholder 4"/>
          <p:cNvSpPr>
            <a:spLocks noGrp="1"/>
          </p:cNvSpPr>
          <p:nvPr>
            <p:ph type="ftr" sz="quarter" idx="11"/>
          </p:nvPr>
        </p:nvSpPr>
        <p:spPr/>
        <p:txBody>
          <a:bodyPr/>
          <a:lstStyle/>
          <a:p>
            <a:r>
              <a:rPr lang="en-US" dirty="0"/>
              <a:t>The Grand Theater Anaheim Event Center </a:t>
            </a:r>
          </a:p>
        </p:txBody>
      </p:sp>
      <p:sp>
        <p:nvSpPr>
          <p:cNvPr id="6" name="Slide Number Placeholder 5"/>
          <p:cNvSpPr>
            <a:spLocks noGrp="1"/>
          </p:cNvSpPr>
          <p:nvPr>
            <p:ph type="sldNum" sz="quarter" idx="12"/>
          </p:nvPr>
        </p:nvSpPr>
        <p:spPr/>
        <p:txBody>
          <a:bodyPr/>
          <a:lstStyle/>
          <a:p>
            <a:fld id="{870AE212-424E-4E93-AA9A-1A3277AADBC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101F25-6B7A-4F92-9BA0-1940DC0A9A4A}" type="datetime1">
              <a:rPr lang="en-US" smtClean="0"/>
              <a:t>7/30/2024</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dirty="0"/>
              <a:t>The Grand Theater Anaheim Event Center </a:t>
            </a:r>
          </a:p>
        </p:txBody>
      </p:sp>
      <p:sp>
        <p:nvSpPr>
          <p:cNvPr id="6" name="Slide Number Placeholder 5"/>
          <p:cNvSpPr>
            <a:spLocks noGrp="1"/>
          </p:cNvSpPr>
          <p:nvPr>
            <p:ph type="sldNum" sz="quarter" idx="12"/>
          </p:nvPr>
        </p:nvSpPr>
        <p:spPr/>
        <p:txBody>
          <a:bodyPr/>
          <a:lstStyle/>
          <a:p>
            <a:fld id="{870AE212-424E-4E93-AA9A-1A3277AADBC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0C2F230-F1D8-4A5E-BAAF-A05B8750EC42}" type="datetime1">
              <a:rPr lang="en-US" smtClean="0"/>
              <a:t>7/30/2024</a:t>
            </a:fld>
            <a:endParaRPr lang="en-US"/>
          </a:p>
        </p:txBody>
      </p:sp>
      <p:sp>
        <p:nvSpPr>
          <p:cNvPr id="5" name="Footer Placeholder 4"/>
          <p:cNvSpPr>
            <a:spLocks noGrp="1"/>
          </p:cNvSpPr>
          <p:nvPr>
            <p:ph type="ftr" sz="quarter" idx="11"/>
          </p:nvPr>
        </p:nvSpPr>
        <p:spPr/>
        <p:txBody>
          <a:bodyPr/>
          <a:lstStyle/>
          <a:p>
            <a:r>
              <a:rPr lang="en-US" dirty="0"/>
              <a:t>The Grand Theater Anaheim Event Center </a:t>
            </a:r>
          </a:p>
        </p:txBody>
      </p:sp>
      <p:sp>
        <p:nvSpPr>
          <p:cNvPr id="6" name="Slide Number Placeholder 5"/>
          <p:cNvSpPr>
            <a:spLocks noGrp="1"/>
          </p:cNvSpPr>
          <p:nvPr>
            <p:ph type="sldNum" sz="quarter" idx="12"/>
          </p:nvPr>
        </p:nvSpPr>
        <p:spPr/>
        <p:txBody>
          <a:bodyPr/>
          <a:lstStyle/>
          <a:p>
            <a:fld id="{870AE212-424E-4E93-AA9A-1A3277AADBC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7A6AFA6-9AEA-4595-BB33-40747E8CBB9E}" type="datetime1">
              <a:rPr lang="en-US" smtClean="0"/>
              <a:t>7/30/2024</a:t>
            </a:fld>
            <a:endParaRPr lang="en-US"/>
          </a:p>
        </p:txBody>
      </p:sp>
      <p:sp>
        <p:nvSpPr>
          <p:cNvPr id="5" name="Footer Placeholder 4"/>
          <p:cNvSpPr>
            <a:spLocks noGrp="1"/>
          </p:cNvSpPr>
          <p:nvPr>
            <p:ph type="ftr" sz="quarter" idx="11"/>
          </p:nvPr>
        </p:nvSpPr>
        <p:spPr/>
        <p:txBody>
          <a:bodyPr/>
          <a:lstStyle/>
          <a:p>
            <a:r>
              <a:rPr lang="en-US" dirty="0"/>
              <a:t>The Grand Theater Anaheim Event Center </a:t>
            </a:r>
          </a:p>
        </p:txBody>
      </p:sp>
      <p:sp>
        <p:nvSpPr>
          <p:cNvPr id="6" name="Slide Number Placeholder 5"/>
          <p:cNvSpPr>
            <a:spLocks noGrp="1"/>
          </p:cNvSpPr>
          <p:nvPr>
            <p:ph type="sldNum" sz="quarter" idx="12"/>
          </p:nvPr>
        </p:nvSpPr>
        <p:spPr/>
        <p:txBody>
          <a:bodyPr/>
          <a:lstStyle/>
          <a:p>
            <a:fld id="{870AE212-424E-4E93-AA9A-1A3277AADBC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67FF638-D4B1-4A46-BD9A-11DC0F49F4C0}" type="datetime1">
              <a:rPr lang="en-US" smtClean="0"/>
              <a:t>7/30/2024</a:t>
            </a:fld>
            <a:endParaRPr lang="en-US"/>
          </a:p>
        </p:txBody>
      </p:sp>
      <p:sp>
        <p:nvSpPr>
          <p:cNvPr id="6" name="Footer Placeholder 5"/>
          <p:cNvSpPr>
            <a:spLocks noGrp="1"/>
          </p:cNvSpPr>
          <p:nvPr>
            <p:ph type="ftr" sz="quarter" idx="11"/>
          </p:nvPr>
        </p:nvSpPr>
        <p:spPr/>
        <p:txBody>
          <a:bodyPr/>
          <a:lstStyle/>
          <a:p>
            <a:r>
              <a:rPr lang="en-US" dirty="0"/>
              <a:t>The Grand Theater Anaheim Event Center </a:t>
            </a:r>
          </a:p>
        </p:txBody>
      </p:sp>
      <p:sp>
        <p:nvSpPr>
          <p:cNvPr id="7" name="Slide Number Placeholder 6"/>
          <p:cNvSpPr>
            <a:spLocks noGrp="1"/>
          </p:cNvSpPr>
          <p:nvPr>
            <p:ph type="sldNum" sz="quarter" idx="12"/>
          </p:nvPr>
        </p:nvSpPr>
        <p:spPr/>
        <p:txBody>
          <a:bodyPr/>
          <a:lstStyle/>
          <a:p>
            <a:fld id="{870AE212-424E-4E93-AA9A-1A3277AADBC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1DB2AB5-5204-45FE-9870-09F32558BC1C}" type="datetime1">
              <a:rPr lang="en-US" smtClean="0"/>
              <a:t>7/30/2024</a:t>
            </a:fld>
            <a:endParaRPr lang="en-US"/>
          </a:p>
        </p:txBody>
      </p:sp>
      <p:sp>
        <p:nvSpPr>
          <p:cNvPr id="8" name="Footer Placeholder 7"/>
          <p:cNvSpPr>
            <a:spLocks noGrp="1"/>
          </p:cNvSpPr>
          <p:nvPr>
            <p:ph type="ftr" sz="quarter" idx="11"/>
          </p:nvPr>
        </p:nvSpPr>
        <p:spPr/>
        <p:txBody>
          <a:bodyPr/>
          <a:lstStyle/>
          <a:p>
            <a:r>
              <a:rPr lang="en-US" dirty="0"/>
              <a:t>The Grand Theater Anaheim Event Center </a:t>
            </a:r>
          </a:p>
        </p:txBody>
      </p:sp>
      <p:sp>
        <p:nvSpPr>
          <p:cNvPr id="9" name="Slide Number Placeholder 8"/>
          <p:cNvSpPr>
            <a:spLocks noGrp="1"/>
          </p:cNvSpPr>
          <p:nvPr>
            <p:ph type="sldNum" sz="quarter" idx="12"/>
          </p:nvPr>
        </p:nvSpPr>
        <p:spPr/>
        <p:txBody>
          <a:bodyPr/>
          <a:lstStyle/>
          <a:p>
            <a:fld id="{870AE212-424E-4E93-AA9A-1A3277AADBC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E3BC6CC-D9F0-41CB-9EEC-69AACB028633}" type="datetime1">
              <a:rPr lang="en-US" smtClean="0"/>
              <a:t>7/30/2024</a:t>
            </a:fld>
            <a:endParaRPr lang="en-US"/>
          </a:p>
        </p:txBody>
      </p:sp>
      <p:sp>
        <p:nvSpPr>
          <p:cNvPr id="4" name="Footer Placeholder 3"/>
          <p:cNvSpPr>
            <a:spLocks noGrp="1"/>
          </p:cNvSpPr>
          <p:nvPr>
            <p:ph type="ftr" sz="quarter" idx="11"/>
          </p:nvPr>
        </p:nvSpPr>
        <p:spPr/>
        <p:txBody>
          <a:bodyPr/>
          <a:lstStyle/>
          <a:p>
            <a:r>
              <a:rPr lang="en-US" dirty="0"/>
              <a:t>The Grand Theater Anaheim Event Center </a:t>
            </a:r>
          </a:p>
        </p:txBody>
      </p:sp>
      <p:sp>
        <p:nvSpPr>
          <p:cNvPr id="5" name="Slide Number Placeholder 4"/>
          <p:cNvSpPr>
            <a:spLocks noGrp="1"/>
          </p:cNvSpPr>
          <p:nvPr>
            <p:ph type="sldNum" sz="quarter" idx="12"/>
          </p:nvPr>
        </p:nvSpPr>
        <p:spPr/>
        <p:txBody>
          <a:bodyPr/>
          <a:lstStyle/>
          <a:p>
            <a:fld id="{870AE212-424E-4E93-AA9A-1A3277AADBC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9AA869-CC37-4806-AF3C-70781507D33A}" type="datetime1">
              <a:rPr lang="en-US" smtClean="0"/>
              <a:t>7/30/2024</a:t>
            </a:fld>
            <a:endParaRPr lang="en-US"/>
          </a:p>
        </p:txBody>
      </p:sp>
      <p:sp>
        <p:nvSpPr>
          <p:cNvPr id="3" name="Footer Placeholder 2"/>
          <p:cNvSpPr>
            <a:spLocks noGrp="1"/>
          </p:cNvSpPr>
          <p:nvPr>
            <p:ph type="ftr" sz="quarter" idx="11"/>
          </p:nvPr>
        </p:nvSpPr>
        <p:spPr/>
        <p:txBody>
          <a:bodyPr/>
          <a:lstStyle/>
          <a:p>
            <a:r>
              <a:rPr lang="en-US" dirty="0"/>
              <a:t>The Grand Theater Anaheim Event Center </a:t>
            </a:r>
          </a:p>
        </p:txBody>
      </p:sp>
      <p:sp>
        <p:nvSpPr>
          <p:cNvPr id="4" name="Slide Number Placeholder 3"/>
          <p:cNvSpPr>
            <a:spLocks noGrp="1"/>
          </p:cNvSpPr>
          <p:nvPr>
            <p:ph type="sldNum" sz="quarter" idx="12"/>
          </p:nvPr>
        </p:nvSpPr>
        <p:spPr/>
        <p:txBody>
          <a:bodyPr/>
          <a:lstStyle/>
          <a:p>
            <a:fld id="{870AE212-424E-4E93-AA9A-1A3277AADBC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0E5C48C-C3C1-43FE-B52A-C7CB341E3F00}" type="datetime1">
              <a:rPr lang="en-US" smtClean="0"/>
              <a:t>7/30/2024</a:t>
            </a:fld>
            <a:endParaRPr lang="en-US"/>
          </a:p>
        </p:txBody>
      </p:sp>
      <p:sp>
        <p:nvSpPr>
          <p:cNvPr id="6" name="Footer Placeholder 5"/>
          <p:cNvSpPr>
            <a:spLocks noGrp="1"/>
          </p:cNvSpPr>
          <p:nvPr>
            <p:ph type="ftr" sz="quarter" idx="11"/>
          </p:nvPr>
        </p:nvSpPr>
        <p:spPr/>
        <p:txBody>
          <a:bodyPr/>
          <a:lstStyle/>
          <a:p>
            <a:r>
              <a:rPr lang="en-US" dirty="0"/>
              <a:t>The Grand Theater Anaheim Event Center </a:t>
            </a:r>
          </a:p>
        </p:txBody>
      </p:sp>
      <p:sp>
        <p:nvSpPr>
          <p:cNvPr id="7" name="Slide Number Placeholder 6"/>
          <p:cNvSpPr>
            <a:spLocks noGrp="1"/>
          </p:cNvSpPr>
          <p:nvPr>
            <p:ph type="sldNum" sz="quarter" idx="12"/>
          </p:nvPr>
        </p:nvSpPr>
        <p:spPr/>
        <p:txBody>
          <a:bodyPr/>
          <a:lstStyle/>
          <a:p>
            <a:fld id="{870AE212-424E-4E93-AA9A-1A3277AADBC9}"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2A46F6B-36FC-4029-AB49-5D3E039CDFE1}" type="datetime1">
              <a:rPr lang="en-US" smtClean="0"/>
              <a:t>7/30/2024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dirty="0"/>
              <a:t>The Grand Theater Anaheim Event Center </a:t>
            </a:r>
          </a:p>
        </p:txBody>
      </p:sp>
      <p:sp>
        <p:nvSpPr>
          <p:cNvPr id="7" name="Slide Number Placeholder 6"/>
          <p:cNvSpPr>
            <a:spLocks noGrp="1"/>
          </p:cNvSpPr>
          <p:nvPr>
            <p:ph type="sldNum" sz="quarter" idx="12"/>
          </p:nvPr>
        </p:nvSpPr>
        <p:spPr>
          <a:xfrm>
            <a:off x="8339328" y="1170432"/>
            <a:ext cx="733864" cy="201168"/>
          </a:xfrm>
        </p:spPr>
        <p:txBody>
          <a:bodyPr/>
          <a:lstStyle/>
          <a:p>
            <a:fld id="{870AE212-424E-4E93-AA9A-1A3277AADBC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30A6009-AF3D-4C14-9289-E262D5488C8B}" type="datetime1">
              <a:rPr lang="en-US" smtClean="0"/>
              <a:t>7/30/2024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dirty="0"/>
              <a:t>The Grand Theater Anaheim Event Center </a:t>
            </a: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70AE212-424E-4E93-AA9A-1A3277AADBC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g"/><Relationship Id="rId7" Type="http://schemas.openxmlformats.org/officeDocument/2006/relationships/image" Target="../media/image21.jpe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971800"/>
            <a:ext cx="8077200" cy="1499616"/>
          </a:xfrm>
        </p:spPr>
        <p:txBody>
          <a:bodyPr>
            <a:normAutofit/>
          </a:bodyPr>
          <a:lstStyle/>
          <a:p>
            <a:pPr algn="ctr"/>
            <a:r>
              <a:rPr lang="en-US" sz="5400" dirty="0">
                <a:solidFill>
                  <a:schemeClr val="tx1">
                    <a:lumMod val="95000"/>
                  </a:schemeClr>
                </a:solidFill>
                <a:latin typeface="Times New Roman" panose="02020603050405020304" pitchFamily="18" charset="0"/>
                <a:cs typeface="Times New Roman" panose="02020603050405020304" pitchFamily="18" charset="0"/>
              </a:rPr>
              <a:t>Theater Tech Rider</a:t>
            </a:r>
            <a:endParaRPr lang="en-US" sz="5000" dirty="0">
              <a:solidFill>
                <a:schemeClr val="tx1">
                  <a:lumMod val="95000"/>
                </a:schemeClr>
              </a:solidFill>
              <a:latin typeface="Times New Roman" pitchFamily="18" charset="0"/>
              <a:cs typeface="Times New Roman" pitchFamily="18" charset="0"/>
            </a:endParaRPr>
          </a:p>
        </p:txBody>
      </p:sp>
      <p:sp>
        <p:nvSpPr>
          <p:cNvPr id="4" name="Slide Number Placeholder 3">
            <a:extLst>
              <a:ext uri="{FF2B5EF4-FFF2-40B4-BE49-F238E27FC236}">
                <a16:creationId xmlns:a16="http://schemas.microsoft.com/office/drawing/2014/main" id="{A5FE397F-7232-49B2-A3C9-176B0B96DB00}"/>
              </a:ext>
            </a:extLst>
          </p:cNvPr>
          <p:cNvSpPr>
            <a:spLocks noGrp="1"/>
          </p:cNvSpPr>
          <p:nvPr>
            <p:ph type="sldNum" sz="quarter" idx="12"/>
          </p:nvPr>
        </p:nvSpPr>
        <p:spPr>
          <a:xfrm>
            <a:off x="8305800" y="6477000"/>
            <a:ext cx="733864" cy="274320"/>
          </a:xfrm>
        </p:spPr>
        <p:txBody>
          <a:bodyPr/>
          <a:lstStyle/>
          <a:p>
            <a:fld id="{870AE212-424E-4E93-AA9A-1A3277AADBC9}" type="slidenum">
              <a:rPr lang="en-US" sz="1500" b="1" smtClean="0">
                <a:latin typeface="Times New Roman" panose="02020603050405020304" pitchFamily="18" charset="0"/>
                <a:cs typeface="Times New Roman" panose="02020603050405020304" pitchFamily="18" charset="0"/>
              </a:rPr>
              <a:t>1</a:t>
            </a:fld>
            <a:endParaRPr lang="en-US" sz="1500" b="1" dirty="0">
              <a:latin typeface="Times New Roman" panose="02020603050405020304" pitchFamily="18" charset="0"/>
              <a:cs typeface="Times New Roman" panose="02020603050405020304" pitchFamily="18" charset="0"/>
            </a:endParaRPr>
          </a:p>
        </p:txBody>
      </p:sp>
      <p:pic>
        <p:nvPicPr>
          <p:cNvPr id="6" name="Picture 5" descr="Logo&#10;&#10;Description automatically generated">
            <a:extLst>
              <a:ext uri="{FF2B5EF4-FFF2-40B4-BE49-F238E27FC236}">
                <a16:creationId xmlns:a16="http://schemas.microsoft.com/office/drawing/2014/main" id="{444F8347-5873-43D1-80BD-E9C94B75D0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228600"/>
            <a:ext cx="5848573" cy="24524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76200" y="1524000"/>
            <a:ext cx="8991599" cy="4591812"/>
          </a:xfrm>
          <a:prstGeom prst="rect">
            <a:avLst/>
          </a:prstGeom>
        </p:spPr>
        <p:txBody>
          <a:bodyPr vert="horz" lIns="54864" tIns="91440" rtlCol="0">
            <a:normAutofit/>
          </a:bodyPr>
          <a:lstStyle/>
          <a:p>
            <a:pPr lvl="0"/>
            <a:r>
              <a:rPr lang="en-US" sz="1200" dirty="0">
                <a:latin typeface="Times New Roman" panose="02020603050405020304" pitchFamily="18" charset="0"/>
                <a:cs typeface="Times New Roman" panose="02020603050405020304" pitchFamily="18" charset="0"/>
              </a:rPr>
              <a:t>Thank you for considering hosting an event in our theater! Our theater is perfect for any type of event you might be hosting. We have hosted many events from concerts, dance recitals, company sales rallies, graduations, and much more.</a:t>
            </a:r>
          </a:p>
          <a:p>
            <a:pPr lvl="0"/>
            <a:endParaRPr lang="en-US" sz="1200" dirty="0">
              <a:latin typeface="Times New Roman" panose="02020603050405020304" pitchFamily="18" charset="0"/>
              <a:cs typeface="Times New Roman" panose="02020603050405020304" pitchFamily="18" charset="0"/>
            </a:endParaRPr>
          </a:p>
          <a:p>
            <a:pPr lvl="0"/>
            <a:r>
              <a:rPr lang="en-US" sz="1200" dirty="0">
                <a:latin typeface="Times New Roman" panose="02020603050405020304" pitchFamily="18" charset="0"/>
                <a:cs typeface="Times New Roman" panose="02020603050405020304" pitchFamily="18" charset="0"/>
              </a:rPr>
              <a:t>Our theater is located right in the heart of the Disneyland Hotel Resort Area, we have many hotels right in front of our venue such as the Embassy Suites, Marriott, and many more. Our location is perfect because it is secured and if you are having any out-of-town guests or artists then you may book their stay at any of the hotels right around us!</a:t>
            </a:r>
          </a:p>
          <a:p>
            <a:pPr lvl="0"/>
            <a:endParaRPr lang="en-US" sz="1200" dirty="0">
              <a:latin typeface="Times New Roman" panose="02020603050405020304" pitchFamily="18" charset="0"/>
              <a:cs typeface="Times New Roman" panose="02020603050405020304" pitchFamily="18" charset="0"/>
            </a:endParaRPr>
          </a:p>
          <a:p>
            <a:pPr lvl="0"/>
            <a:r>
              <a:rPr lang="en-US" sz="1200" dirty="0">
                <a:latin typeface="Times New Roman" panose="02020603050405020304" pitchFamily="18" charset="0"/>
                <a:cs typeface="Times New Roman" panose="02020603050405020304" pitchFamily="18" charset="0"/>
              </a:rPr>
              <a:t>Our goal it’s to make your booking experience easy and help you plan your event from beginning to end! Our theater is different than other venues near us! One of the beauties of The Grand Theater is that there are no bad seats in our theater, anywhere you sit you get a great view of the stage. </a:t>
            </a:r>
          </a:p>
          <a:p>
            <a:pPr lvl="0"/>
            <a:endParaRPr lang="en-US" sz="1200" dirty="0">
              <a:latin typeface="Times New Roman" panose="02020603050405020304" pitchFamily="18" charset="0"/>
              <a:cs typeface="Times New Roman" panose="02020603050405020304" pitchFamily="18" charset="0"/>
            </a:endParaRPr>
          </a:p>
          <a:p>
            <a:pPr lvl="0"/>
            <a:r>
              <a:rPr lang="en-US" sz="1200" dirty="0">
                <a:latin typeface="Times New Roman" panose="02020603050405020304" pitchFamily="18" charset="0"/>
                <a:cs typeface="Times New Roman" panose="02020603050405020304" pitchFamily="18" charset="0"/>
              </a:rPr>
              <a:t>If you are having a concert, all guests will enjoy amazing drinks and food that is sold at our snacks and bars! If your event is more corporate, then we can provide your team with snacks and soft drinks! Just ask us how!</a:t>
            </a:r>
          </a:p>
          <a:p>
            <a:pPr lvl="0"/>
            <a:endParaRPr lang="en-US" sz="1200" dirty="0">
              <a:latin typeface="Times New Roman" panose="02020603050405020304" pitchFamily="18" charset="0"/>
              <a:cs typeface="Times New Roman" panose="02020603050405020304" pitchFamily="18" charset="0"/>
            </a:endParaRPr>
          </a:p>
          <a:p>
            <a:pPr lvl="0"/>
            <a:r>
              <a:rPr lang="en-US" sz="1200" dirty="0">
                <a:latin typeface="Times New Roman" panose="02020603050405020304" pitchFamily="18" charset="0"/>
                <a:cs typeface="Times New Roman" panose="02020603050405020304" pitchFamily="18" charset="0"/>
              </a:rPr>
              <a:t>Please review our tech rider which has lots of helpful information and feel free to let us know if you need anything else or may answer any questions you may have. We are here to help you!</a:t>
            </a:r>
          </a:p>
          <a:p>
            <a:pPr lvl="0"/>
            <a:endParaRPr lang="en-US" sz="1200" dirty="0">
              <a:latin typeface="Times New Roman" panose="02020603050405020304" pitchFamily="18" charset="0"/>
              <a:cs typeface="Times New Roman" panose="02020603050405020304" pitchFamily="18" charset="0"/>
            </a:endParaRPr>
          </a:p>
          <a:p>
            <a:pPr lvl="0"/>
            <a:r>
              <a:rPr lang="en-US" sz="1200" dirty="0">
                <a:latin typeface="Times New Roman" panose="02020603050405020304" pitchFamily="18" charset="0"/>
                <a:cs typeface="Times New Roman" panose="02020603050405020304" pitchFamily="18" charset="0"/>
              </a:rPr>
              <a:t>I look forward to meeting and working with you! </a:t>
            </a:r>
          </a:p>
          <a:p>
            <a:pPr lvl="0"/>
            <a:endParaRPr lang="en-US" sz="12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v"/>
            </a:pPr>
            <a:endParaRPr lang="en-US" sz="500" b="1"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v"/>
            </a:pPr>
            <a:endParaRPr lang="en-US" sz="500" dirty="0">
              <a:latin typeface="Times New Roman" panose="02020603050405020304" pitchFamily="18" charset="0"/>
              <a:cs typeface="Times New Roman" panose="02020603050405020304"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buFont typeface="Wingdings" pitchFamily="2" charset="2"/>
              <a:buChar char="v"/>
              <a:tabLst/>
              <a:defRPr/>
            </a:pPr>
            <a:endParaRPr lang="en-US" sz="5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lang="en-US" sz="3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buFont typeface="Wingdings" pitchFamily="2" charset="2"/>
              <a:buChar char="v"/>
              <a:tabLst/>
              <a:defRPr/>
            </a:pPr>
            <a:endParaRPr lang="en-US" sz="3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lang="en-US" sz="3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lang="en-US" sz="3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lang="en-US" sz="3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kumimoji="0" lang="en-US" sz="300" b="1" i="0" u="none" strike="noStrike" kern="1200" cap="none" spc="0" normalizeH="0" baseline="0" noProof="0" dirty="0">
              <a:ln>
                <a:noFill/>
              </a:ln>
              <a:solidFill>
                <a:schemeClr val="tx1">
                  <a:lumMod val="95000"/>
                  <a:lumOff val="5000"/>
                </a:schemeClr>
              </a:solidFill>
              <a:effectLst/>
              <a:uLnTx/>
              <a:uFillTx/>
              <a:latin typeface="Times New Roman" pitchFamily="18" charset="0"/>
              <a:ea typeface="+mn-ea"/>
              <a:cs typeface="Times New Roman" pitchFamily="18" charset="0"/>
            </a:endParaRPr>
          </a:p>
        </p:txBody>
      </p:sp>
      <p:sp>
        <p:nvSpPr>
          <p:cNvPr id="5" name="Title 1">
            <a:extLst>
              <a:ext uri="{FF2B5EF4-FFF2-40B4-BE49-F238E27FC236}">
                <a16:creationId xmlns:a16="http://schemas.microsoft.com/office/drawing/2014/main" id="{DF20C80A-FDF4-4D70-87AC-63353426B89C}"/>
              </a:ext>
            </a:extLst>
          </p:cNvPr>
          <p:cNvSpPr>
            <a:spLocks noGrp="1"/>
          </p:cNvSpPr>
          <p:nvPr>
            <p:ph type="title"/>
          </p:nvPr>
        </p:nvSpPr>
        <p:spPr>
          <a:xfrm>
            <a:off x="457200" y="155448"/>
            <a:ext cx="8229600" cy="1252728"/>
          </a:xfrm>
        </p:spPr>
        <p:txBody>
          <a:bodyPr>
            <a:normAutofit/>
          </a:bodyPr>
          <a:lstStyle/>
          <a:p>
            <a:pPr algn="ctr"/>
            <a:r>
              <a:rPr lang="en-US" dirty="0">
                <a:solidFill>
                  <a:schemeClr val="bg1"/>
                </a:solidFill>
                <a:latin typeface="Times New Roman" panose="02020603050405020304" pitchFamily="18" charset="0"/>
                <a:cs typeface="Times New Roman" panose="02020603050405020304" pitchFamily="18" charset="0"/>
              </a:rPr>
              <a:t>Welcome</a:t>
            </a:r>
            <a:r>
              <a:rPr lang="en-US" dirty="0">
                <a:solidFill>
                  <a:srgbClr val="DAAB00"/>
                </a:solidFill>
                <a:latin typeface="Times New Roman" panose="02020603050405020304" pitchFamily="18" charset="0"/>
                <a:cs typeface="Times New Roman" panose="02020603050405020304" pitchFamily="18" charset="0"/>
              </a:rPr>
              <a:t> </a:t>
            </a:r>
          </a:p>
        </p:txBody>
      </p:sp>
      <p:sp>
        <p:nvSpPr>
          <p:cNvPr id="3" name="Slide Number Placeholder 2">
            <a:extLst>
              <a:ext uri="{FF2B5EF4-FFF2-40B4-BE49-F238E27FC236}">
                <a16:creationId xmlns:a16="http://schemas.microsoft.com/office/drawing/2014/main" id="{200718A9-E983-4E58-80BA-AFF326E1BC42}"/>
              </a:ext>
            </a:extLst>
          </p:cNvPr>
          <p:cNvSpPr>
            <a:spLocks noGrp="1"/>
          </p:cNvSpPr>
          <p:nvPr>
            <p:ph type="sldNum" sz="quarter" idx="12"/>
          </p:nvPr>
        </p:nvSpPr>
        <p:spPr>
          <a:xfrm>
            <a:off x="8246447" y="6489192"/>
            <a:ext cx="733864" cy="274320"/>
          </a:xfrm>
        </p:spPr>
        <p:txBody>
          <a:bodyPr/>
          <a:lstStyle/>
          <a:p>
            <a:fld id="{870AE212-424E-4E93-AA9A-1A3277AADBC9}" type="slidenum">
              <a:rPr lang="en-US" sz="1500" b="1" smtClean="0">
                <a:latin typeface="Times New Roman" panose="02020603050405020304" pitchFamily="18" charset="0"/>
                <a:cs typeface="Times New Roman" panose="02020603050405020304" pitchFamily="18" charset="0"/>
              </a:rPr>
              <a:t>2</a:t>
            </a:fld>
            <a:endParaRPr lang="en-US" sz="1500" b="1"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D6A5B5BA-ED62-4187-8E16-E390B07B3D1E}"/>
              </a:ext>
            </a:extLst>
          </p:cNvPr>
          <p:cNvPicPr>
            <a:picLocks noChangeAspect="1"/>
          </p:cNvPicPr>
          <p:nvPr/>
        </p:nvPicPr>
        <p:blipFill>
          <a:blip r:embed="rId2"/>
          <a:stretch>
            <a:fillRect/>
          </a:stretch>
        </p:blipFill>
        <p:spPr>
          <a:xfrm>
            <a:off x="122942" y="5458163"/>
            <a:ext cx="803767" cy="1126236"/>
          </a:xfrm>
          <a:prstGeom prst="rect">
            <a:avLst/>
          </a:prstGeom>
        </p:spPr>
      </p:pic>
      <p:pic>
        <p:nvPicPr>
          <p:cNvPr id="4" name="Picture 3">
            <a:extLst>
              <a:ext uri="{FF2B5EF4-FFF2-40B4-BE49-F238E27FC236}">
                <a16:creationId xmlns:a16="http://schemas.microsoft.com/office/drawing/2014/main" id="{EE0F2B0A-0250-4580-8006-9F2B16A9C10A}"/>
              </a:ext>
            </a:extLst>
          </p:cNvPr>
          <p:cNvPicPr>
            <a:picLocks noChangeAspect="1"/>
          </p:cNvPicPr>
          <p:nvPr/>
        </p:nvPicPr>
        <p:blipFill>
          <a:blip r:embed="rId3"/>
          <a:stretch>
            <a:fillRect/>
          </a:stretch>
        </p:blipFill>
        <p:spPr>
          <a:xfrm>
            <a:off x="1004154" y="5306607"/>
            <a:ext cx="1964991" cy="896574"/>
          </a:xfrm>
          <a:prstGeom prst="rect">
            <a:avLst/>
          </a:prstGeom>
        </p:spPr>
      </p:pic>
      <p:pic>
        <p:nvPicPr>
          <p:cNvPr id="7" name="Picture 6">
            <a:extLst>
              <a:ext uri="{FF2B5EF4-FFF2-40B4-BE49-F238E27FC236}">
                <a16:creationId xmlns:a16="http://schemas.microsoft.com/office/drawing/2014/main" id="{7CA0EFF6-BB07-4397-AF48-64FE3BB0341E}"/>
              </a:ext>
            </a:extLst>
          </p:cNvPr>
          <p:cNvPicPr>
            <a:picLocks noChangeAspect="1"/>
          </p:cNvPicPr>
          <p:nvPr/>
        </p:nvPicPr>
        <p:blipFill>
          <a:blip r:embed="rId4"/>
          <a:stretch>
            <a:fillRect/>
          </a:stretch>
        </p:blipFill>
        <p:spPr>
          <a:xfrm>
            <a:off x="2971507" y="5552278"/>
            <a:ext cx="1451214" cy="1214437"/>
          </a:xfrm>
          <a:prstGeom prst="rect">
            <a:avLst/>
          </a:prstGeom>
        </p:spPr>
      </p:pic>
      <p:pic>
        <p:nvPicPr>
          <p:cNvPr id="8" name="Picture 7">
            <a:extLst>
              <a:ext uri="{FF2B5EF4-FFF2-40B4-BE49-F238E27FC236}">
                <a16:creationId xmlns:a16="http://schemas.microsoft.com/office/drawing/2014/main" id="{AFEC7B50-1632-4A57-AAA2-CF4C9D585885}"/>
              </a:ext>
            </a:extLst>
          </p:cNvPr>
          <p:cNvPicPr>
            <a:picLocks noChangeAspect="1"/>
          </p:cNvPicPr>
          <p:nvPr/>
        </p:nvPicPr>
        <p:blipFill>
          <a:blip r:embed="rId5"/>
          <a:stretch>
            <a:fillRect/>
          </a:stretch>
        </p:blipFill>
        <p:spPr>
          <a:xfrm>
            <a:off x="3071303" y="4942314"/>
            <a:ext cx="1782287" cy="630436"/>
          </a:xfrm>
          <a:prstGeom prst="rect">
            <a:avLst/>
          </a:prstGeom>
        </p:spPr>
      </p:pic>
      <p:pic>
        <p:nvPicPr>
          <p:cNvPr id="9" name="Picture 8">
            <a:extLst>
              <a:ext uri="{FF2B5EF4-FFF2-40B4-BE49-F238E27FC236}">
                <a16:creationId xmlns:a16="http://schemas.microsoft.com/office/drawing/2014/main" id="{1CF4D771-32E7-4470-AC2A-35B077200B35}"/>
              </a:ext>
            </a:extLst>
          </p:cNvPr>
          <p:cNvPicPr>
            <a:picLocks noChangeAspect="1"/>
          </p:cNvPicPr>
          <p:nvPr/>
        </p:nvPicPr>
        <p:blipFill>
          <a:blip r:embed="rId6"/>
          <a:stretch>
            <a:fillRect/>
          </a:stretch>
        </p:blipFill>
        <p:spPr>
          <a:xfrm>
            <a:off x="4571999" y="5927766"/>
            <a:ext cx="2042231" cy="790864"/>
          </a:xfrm>
          <a:prstGeom prst="rect">
            <a:avLst/>
          </a:prstGeom>
        </p:spPr>
      </p:pic>
      <p:pic>
        <p:nvPicPr>
          <p:cNvPr id="10" name="Picture 9">
            <a:extLst>
              <a:ext uri="{FF2B5EF4-FFF2-40B4-BE49-F238E27FC236}">
                <a16:creationId xmlns:a16="http://schemas.microsoft.com/office/drawing/2014/main" id="{30F09C3F-9295-4059-9EC4-BEAF97B71A1F}"/>
              </a:ext>
            </a:extLst>
          </p:cNvPr>
          <p:cNvPicPr>
            <a:picLocks noChangeAspect="1"/>
          </p:cNvPicPr>
          <p:nvPr/>
        </p:nvPicPr>
        <p:blipFill>
          <a:blip r:embed="rId7"/>
          <a:stretch>
            <a:fillRect/>
          </a:stretch>
        </p:blipFill>
        <p:spPr>
          <a:xfrm>
            <a:off x="4850760" y="4716057"/>
            <a:ext cx="1219614" cy="1181100"/>
          </a:xfrm>
          <a:prstGeom prst="rect">
            <a:avLst/>
          </a:prstGeom>
        </p:spPr>
      </p:pic>
      <p:pic>
        <p:nvPicPr>
          <p:cNvPr id="11" name="Picture 10">
            <a:extLst>
              <a:ext uri="{FF2B5EF4-FFF2-40B4-BE49-F238E27FC236}">
                <a16:creationId xmlns:a16="http://schemas.microsoft.com/office/drawing/2014/main" id="{B6AD4AD5-9615-42A6-8EB1-133853C332C7}"/>
              </a:ext>
            </a:extLst>
          </p:cNvPr>
          <p:cNvPicPr>
            <a:picLocks noChangeAspect="1"/>
          </p:cNvPicPr>
          <p:nvPr/>
        </p:nvPicPr>
        <p:blipFill>
          <a:blip r:embed="rId8"/>
          <a:stretch>
            <a:fillRect/>
          </a:stretch>
        </p:blipFill>
        <p:spPr>
          <a:xfrm>
            <a:off x="6182068" y="4509867"/>
            <a:ext cx="1106274" cy="998142"/>
          </a:xfrm>
          <a:prstGeom prst="rect">
            <a:avLst/>
          </a:prstGeom>
        </p:spPr>
      </p:pic>
      <p:pic>
        <p:nvPicPr>
          <p:cNvPr id="12" name="Picture 11">
            <a:extLst>
              <a:ext uri="{FF2B5EF4-FFF2-40B4-BE49-F238E27FC236}">
                <a16:creationId xmlns:a16="http://schemas.microsoft.com/office/drawing/2014/main" id="{EE552FCA-6C5F-4FFE-9A00-39C339C6F5D1}"/>
              </a:ext>
            </a:extLst>
          </p:cNvPr>
          <p:cNvPicPr>
            <a:picLocks noChangeAspect="1"/>
          </p:cNvPicPr>
          <p:nvPr/>
        </p:nvPicPr>
        <p:blipFill>
          <a:blip r:embed="rId9"/>
          <a:stretch>
            <a:fillRect/>
          </a:stretch>
        </p:blipFill>
        <p:spPr>
          <a:xfrm>
            <a:off x="8027847" y="4844080"/>
            <a:ext cx="820568" cy="790864"/>
          </a:xfrm>
          <a:prstGeom prst="rect">
            <a:avLst/>
          </a:prstGeom>
        </p:spPr>
      </p:pic>
      <p:pic>
        <p:nvPicPr>
          <p:cNvPr id="13" name="Picture 12">
            <a:extLst>
              <a:ext uri="{FF2B5EF4-FFF2-40B4-BE49-F238E27FC236}">
                <a16:creationId xmlns:a16="http://schemas.microsoft.com/office/drawing/2014/main" id="{CB51576F-7A90-4056-9A1C-C5328761E509}"/>
              </a:ext>
            </a:extLst>
          </p:cNvPr>
          <p:cNvPicPr>
            <a:picLocks noChangeAspect="1"/>
          </p:cNvPicPr>
          <p:nvPr/>
        </p:nvPicPr>
        <p:blipFill>
          <a:blip r:embed="rId10"/>
          <a:stretch>
            <a:fillRect/>
          </a:stretch>
        </p:blipFill>
        <p:spPr>
          <a:xfrm>
            <a:off x="8090282" y="5890415"/>
            <a:ext cx="847725" cy="538163"/>
          </a:xfrm>
          <a:prstGeom prst="rect">
            <a:avLst/>
          </a:prstGeom>
        </p:spPr>
      </p:pic>
      <p:pic>
        <p:nvPicPr>
          <p:cNvPr id="14" name="Picture 13">
            <a:extLst>
              <a:ext uri="{FF2B5EF4-FFF2-40B4-BE49-F238E27FC236}">
                <a16:creationId xmlns:a16="http://schemas.microsoft.com/office/drawing/2014/main" id="{2140A7F0-B44F-4D66-8D99-47F574BBE9C2}"/>
              </a:ext>
            </a:extLst>
          </p:cNvPr>
          <p:cNvPicPr>
            <a:picLocks noChangeAspect="1"/>
          </p:cNvPicPr>
          <p:nvPr/>
        </p:nvPicPr>
        <p:blipFill>
          <a:blip r:embed="rId11"/>
          <a:stretch>
            <a:fillRect/>
          </a:stretch>
        </p:blipFill>
        <p:spPr>
          <a:xfrm>
            <a:off x="6792871" y="5669357"/>
            <a:ext cx="1099376" cy="1027487"/>
          </a:xfrm>
          <a:prstGeom prst="rect">
            <a:avLst/>
          </a:prstGeom>
        </p:spPr>
      </p:pic>
      <p:pic>
        <p:nvPicPr>
          <p:cNvPr id="15" name="Picture 14">
            <a:extLst>
              <a:ext uri="{FF2B5EF4-FFF2-40B4-BE49-F238E27FC236}">
                <a16:creationId xmlns:a16="http://schemas.microsoft.com/office/drawing/2014/main" id="{74619E26-11A7-415C-9CB8-03D222D6AB5E}"/>
              </a:ext>
            </a:extLst>
          </p:cNvPr>
          <p:cNvPicPr>
            <a:picLocks noChangeAspect="1"/>
          </p:cNvPicPr>
          <p:nvPr/>
        </p:nvPicPr>
        <p:blipFill>
          <a:blip r:embed="rId12"/>
          <a:stretch>
            <a:fillRect/>
          </a:stretch>
        </p:blipFill>
        <p:spPr>
          <a:xfrm>
            <a:off x="1053718" y="6238584"/>
            <a:ext cx="1133475" cy="387768"/>
          </a:xfrm>
          <a:prstGeom prst="rect">
            <a:avLst/>
          </a:prstGeom>
        </p:spPr>
      </p:pic>
    </p:spTree>
    <p:extLst>
      <p:ext uri="{BB962C8B-B14F-4D97-AF65-F5344CB8AC3E}">
        <p14:creationId xmlns:p14="http://schemas.microsoft.com/office/powerpoint/2010/main" val="1236146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52400" y="1524000"/>
            <a:ext cx="9906000" cy="5486400"/>
          </a:xfrm>
          <a:prstGeom prst="rect">
            <a:avLst/>
          </a:prstGeom>
        </p:spPr>
        <p:txBody>
          <a:bodyPr vert="horz" lIns="54864" tIns="91440" rtlCol="0">
            <a:normAutofit fontScale="40000" lnSpcReduction="20000"/>
          </a:bodyPr>
          <a:lstStyle/>
          <a:p>
            <a:r>
              <a:rPr lang="en-US" sz="3000" b="1" u="sng" dirty="0">
                <a:latin typeface="Times New Roman" panose="02020603050405020304" pitchFamily="18" charset="0"/>
                <a:cs typeface="Times New Roman" panose="02020603050405020304" pitchFamily="18" charset="0"/>
              </a:rPr>
              <a:t>Stage Dimensions: </a:t>
            </a:r>
          </a:p>
          <a:p>
            <a:pPr marL="457200" indent="-457200">
              <a:buFont typeface="Wingdings" panose="05000000000000000000" pitchFamily="2" charset="2"/>
              <a:buChar char="v"/>
            </a:pPr>
            <a:endParaRPr lang="en-US" sz="3000" b="1" u="sng"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v"/>
            </a:pPr>
            <a:r>
              <a:rPr lang="en-US" sz="3000" b="1" dirty="0">
                <a:solidFill>
                  <a:schemeClr val="tx1">
                    <a:lumMod val="95000"/>
                    <a:lumOff val="5000"/>
                  </a:schemeClr>
                </a:solidFill>
                <a:latin typeface="Times New Roman" pitchFamily="18" charset="0"/>
                <a:cs typeface="Times New Roman" pitchFamily="18" charset="0"/>
              </a:rPr>
              <a:t>80x40</a:t>
            </a:r>
          </a:p>
          <a:p>
            <a:endParaRPr lang="en-US" sz="3000" b="1" u="sng" dirty="0">
              <a:latin typeface="Times New Roman" panose="02020603050405020304" pitchFamily="18" charset="0"/>
              <a:cs typeface="Times New Roman" panose="02020603050405020304" pitchFamily="18" charset="0"/>
            </a:endParaRPr>
          </a:p>
          <a:p>
            <a:endParaRPr lang="en-US" sz="3000" b="1" u="sng" dirty="0">
              <a:latin typeface="Times New Roman" panose="02020603050405020304" pitchFamily="18" charset="0"/>
              <a:cs typeface="Times New Roman" panose="02020603050405020304" pitchFamily="18" charset="0"/>
            </a:endParaRPr>
          </a:p>
          <a:p>
            <a:r>
              <a:rPr lang="en-US" sz="3000" b="1" u="sng" dirty="0">
                <a:latin typeface="Times New Roman" panose="02020603050405020304" pitchFamily="18" charset="0"/>
                <a:cs typeface="Times New Roman" panose="02020603050405020304" pitchFamily="18" charset="0"/>
              </a:rPr>
              <a:t>Backstage Accommodations</a:t>
            </a:r>
          </a:p>
          <a:p>
            <a:endParaRPr lang="en-US" sz="3000" b="1" u="sng" dirty="0">
              <a:solidFill>
                <a:schemeClr val="tx1">
                  <a:lumMod val="95000"/>
                  <a:lumOff val="5000"/>
                </a:schemeClr>
              </a:solidFill>
              <a:latin typeface="Times New Roman" pitchFamily="18" charset="0"/>
              <a:cs typeface="Times New Roman" pitchFamily="18" charset="0"/>
            </a:endParaRPr>
          </a:p>
          <a:p>
            <a:pPr marL="342900" indent="-342900">
              <a:buFont typeface="Wingdings" panose="05000000000000000000" pitchFamily="2" charset="2"/>
              <a:buChar char="v"/>
            </a:pPr>
            <a:r>
              <a:rPr lang="en-US" sz="3000" b="1" dirty="0">
                <a:solidFill>
                  <a:schemeClr val="tx1">
                    <a:lumMod val="95000"/>
                    <a:lumOff val="5000"/>
                  </a:schemeClr>
                </a:solidFill>
                <a:latin typeface="Times New Roman" pitchFamily="18" charset="0"/>
                <a:cs typeface="Times New Roman" pitchFamily="18" charset="0"/>
              </a:rPr>
              <a:t>1- Artist dressing room “A” (w/shower) </a:t>
            </a:r>
          </a:p>
          <a:p>
            <a:pPr marL="342900" indent="-342900">
              <a:buFont typeface="Wingdings" panose="05000000000000000000" pitchFamily="2" charset="2"/>
              <a:buChar char="v"/>
            </a:pPr>
            <a:r>
              <a:rPr lang="en-US" sz="3000" b="1" dirty="0">
                <a:solidFill>
                  <a:schemeClr val="tx1">
                    <a:lumMod val="95000"/>
                    <a:lumOff val="5000"/>
                  </a:schemeClr>
                </a:solidFill>
                <a:latin typeface="Times New Roman" pitchFamily="18" charset="0"/>
                <a:cs typeface="Times New Roman" pitchFamily="18" charset="0"/>
              </a:rPr>
              <a:t>2-Large dressing room “B” &amp; C (w/shower), with dressing room “B” having an additional private 10x10 room </a:t>
            </a:r>
          </a:p>
          <a:p>
            <a:r>
              <a:rPr lang="en-US" sz="3000" b="1" dirty="0">
                <a:solidFill>
                  <a:schemeClr val="tx1">
                    <a:lumMod val="95000"/>
                    <a:lumOff val="5000"/>
                  </a:schemeClr>
                </a:solidFill>
                <a:latin typeface="Times New Roman" pitchFamily="18" charset="0"/>
                <a:cs typeface="Times New Roman" pitchFamily="18" charset="0"/>
              </a:rPr>
              <a:t>         within all dressing rooms are stage level.</a:t>
            </a:r>
          </a:p>
          <a:p>
            <a:endParaRPr lang="en-US" sz="3000" b="1" u="sng" dirty="0">
              <a:solidFill>
                <a:schemeClr val="tx1">
                  <a:lumMod val="95000"/>
                  <a:lumOff val="5000"/>
                </a:schemeClr>
              </a:solidFill>
              <a:latin typeface="Times New Roman" pitchFamily="18" charset="0"/>
              <a:cs typeface="Times New Roman" pitchFamily="18" charset="0"/>
            </a:endParaRPr>
          </a:p>
          <a:p>
            <a:r>
              <a:rPr lang="en-US" sz="3000" b="1" u="sng" dirty="0">
                <a:latin typeface="Times New Roman" panose="02020603050405020304" pitchFamily="18" charset="0"/>
                <a:cs typeface="Times New Roman" panose="02020603050405020304" pitchFamily="18" charset="0"/>
              </a:rPr>
              <a:t>House Audio</a:t>
            </a:r>
          </a:p>
          <a:p>
            <a:endParaRPr lang="en-US" sz="3000" b="1" dirty="0">
              <a:solidFill>
                <a:schemeClr val="tx1">
                  <a:lumMod val="95000"/>
                  <a:lumOff val="5000"/>
                </a:schemeClr>
              </a:solidFill>
              <a:latin typeface="Times New Roman" pitchFamily="18" charset="0"/>
              <a:cs typeface="Times New Roman" pitchFamily="18" charset="0"/>
            </a:endParaRPr>
          </a:p>
          <a:p>
            <a:pPr marL="342900" lvl="0" indent="-342900">
              <a:buFont typeface="Wingdings" panose="05000000000000000000" pitchFamily="2" charset="2"/>
              <a:buChar char="v"/>
            </a:pPr>
            <a:r>
              <a:rPr lang="en-US" sz="3000" b="1" dirty="0">
                <a:latin typeface="Times New Roman" panose="02020603050405020304" pitchFamily="18" charset="0"/>
                <a:cs typeface="Times New Roman" panose="02020603050405020304" pitchFamily="18" charset="0"/>
              </a:rPr>
              <a:t>6  QSC KW153 (3per side) Ground Stack</a:t>
            </a:r>
            <a:endParaRPr lang="en-US" sz="30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v"/>
            </a:pPr>
            <a:r>
              <a:rPr lang="en-US" sz="3000" b="1" dirty="0">
                <a:latin typeface="Times New Roman" panose="02020603050405020304" pitchFamily="18" charset="0"/>
                <a:cs typeface="Times New Roman" panose="02020603050405020304" pitchFamily="18" charset="0"/>
              </a:rPr>
              <a:t>4  QSC KW181 (2per side) Ground Stack</a:t>
            </a:r>
            <a:endParaRPr lang="en-US" sz="30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v"/>
            </a:pPr>
            <a:r>
              <a:rPr lang="en-US" sz="3000" b="1" dirty="0">
                <a:latin typeface="Times New Roman" panose="02020603050405020304" pitchFamily="18" charset="0"/>
                <a:cs typeface="Times New Roman" panose="02020603050405020304" pitchFamily="18" charset="0"/>
              </a:rPr>
              <a:t>1 LS9 32ch Digital mixer</a:t>
            </a:r>
            <a:endParaRPr lang="en-US" sz="30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v"/>
            </a:pPr>
            <a:r>
              <a:rPr lang="en-US" sz="3000" b="1" dirty="0">
                <a:latin typeface="Times New Roman" panose="02020603050405020304" pitchFamily="18" charset="0"/>
                <a:cs typeface="Times New Roman" panose="02020603050405020304" pitchFamily="18" charset="0"/>
              </a:rPr>
              <a:t>2 Shure Wireless Mics Beta58 handheld</a:t>
            </a:r>
          </a:p>
          <a:p>
            <a:pPr marL="342900" lvl="0" indent="-342900">
              <a:buFont typeface="Wingdings" panose="05000000000000000000" pitchFamily="2" charset="2"/>
              <a:buChar char="v"/>
            </a:pPr>
            <a:r>
              <a:rPr lang="en-US" sz="3000" b="1" dirty="0">
                <a:latin typeface="Times New Roman" panose="02020603050405020304" pitchFamily="18" charset="0"/>
                <a:cs typeface="Times New Roman" panose="02020603050405020304" pitchFamily="18" charset="0"/>
              </a:rPr>
              <a:t>1 Tech for Audio</a:t>
            </a:r>
          </a:p>
          <a:p>
            <a:pPr lvl="0"/>
            <a:endParaRPr lang="en-US" sz="3000" b="1" dirty="0">
              <a:latin typeface="Times New Roman" panose="02020603050405020304" pitchFamily="18" charset="0"/>
              <a:cs typeface="Times New Roman" panose="02020603050405020304" pitchFamily="18" charset="0"/>
            </a:endParaRPr>
          </a:p>
          <a:p>
            <a:pPr lvl="0"/>
            <a:r>
              <a:rPr lang="en-US" sz="3000" b="1" u="sng" dirty="0">
                <a:latin typeface="Times New Roman" panose="02020603050405020304" pitchFamily="18" charset="0"/>
                <a:cs typeface="Times New Roman" panose="02020603050405020304" pitchFamily="18" charset="0"/>
              </a:rPr>
              <a:t>House Lighting</a:t>
            </a:r>
          </a:p>
          <a:p>
            <a:pPr lvl="0"/>
            <a:endParaRPr lang="en-US" sz="3000" u="sng"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v"/>
            </a:pPr>
            <a:r>
              <a:rPr lang="en-US" sz="3000" b="1" dirty="0">
                <a:latin typeface="Times New Roman" panose="02020603050405020304" pitchFamily="18" charset="0"/>
                <a:cs typeface="Times New Roman" panose="02020603050405020304" pitchFamily="18" charset="0"/>
              </a:rPr>
              <a:t>4 Elation FLX  Hybrid Moving Beam/Spots</a:t>
            </a:r>
            <a:endParaRPr lang="en-US" sz="30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v"/>
            </a:pPr>
            <a:r>
              <a:rPr lang="en-US" sz="3000" b="1" dirty="0">
                <a:latin typeface="Times New Roman" panose="02020603050405020304" pitchFamily="18" charset="0"/>
                <a:cs typeface="Times New Roman" panose="02020603050405020304" pitchFamily="18" charset="0"/>
              </a:rPr>
              <a:t>6  Elation ZW37 Led Wash Moving heads</a:t>
            </a:r>
            <a:endParaRPr lang="en-US" sz="30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v"/>
            </a:pPr>
            <a:r>
              <a:rPr lang="en-US" sz="3000" b="1" dirty="0">
                <a:latin typeface="Times New Roman" panose="02020603050405020304" pitchFamily="18" charset="0"/>
                <a:cs typeface="Times New Roman" panose="02020603050405020304" pitchFamily="18" charset="0"/>
              </a:rPr>
              <a:t>5 ETC Source Four Leckos</a:t>
            </a:r>
            <a:endParaRPr lang="en-US" sz="30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v"/>
            </a:pPr>
            <a:r>
              <a:rPr lang="en-US" sz="3000" b="1" dirty="0">
                <a:latin typeface="Times New Roman" panose="02020603050405020304" pitchFamily="18" charset="0"/>
                <a:cs typeface="Times New Roman" panose="02020603050405020304" pitchFamily="18" charset="0"/>
              </a:rPr>
              <a:t>1 Hedge Hog4 Console</a:t>
            </a:r>
            <a:endParaRPr lang="en-US" sz="30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v"/>
            </a:pPr>
            <a:r>
              <a:rPr lang="en-US" sz="3000" b="1" dirty="0">
                <a:latin typeface="Times New Roman" panose="02020603050405020304" pitchFamily="18" charset="0"/>
                <a:cs typeface="Times New Roman" panose="02020603050405020304" pitchFamily="18" charset="0"/>
              </a:rPr>
              <a:t>1 Hazer </a:t>
            </a:r>
          </a:p>
          <a:p>
            <a:pPr marL="342900" lvl="0" indent="-342900">
              <a:buFont typeface="Wingdings" panose="05000000000000000000" pitchFamily="2" charset="2"/>
              <a:buChar char="v"/>
            </a:pPr>
            <a:r>
              <a:rPr lang="en-US" sz="3000" b="1" dirty="0">
                <a:latin typeface="Times New Roman" panose="02020603050405020304" pitchFamily="18" charset="0"/>
                <a:cs typeface="Times New Roman" panose="02020603050405020304" pitchFamily="18" charset="0"/>
              </a:rPr>
              <a:t>1 Tech for Lighting </a:t>
            </a:r>
          </a:p>
          <a:p>
            <a:pPr marL="342900" lvl="0" indent="-342900">
              <a:buFont typeface="Wingdings" panose="05000000000000000000" pitchFamily="2" charset="2"/>
              <a:buChar char="v"/>
            </a:pPr>
            <a:endParaRPr lang="en-US" sz="3000" b="1" dirty="0">
              <a:latin typeface="Times New Roman" panose="02020603050405020304" pitchFamily="18" charset="0"/>
              <a:cs typeface="Times New Roman" panose="02020603050405020304" pitchFamily="18" charset="0"/>
            </a:endParaRPr>
          </a:p>
          <a:p>
            <a:endParaRPr lang="en-US" sz="3000" b="1" dirty="0"/>
          </a:p>
          <a:p>
            <a:r>
              <a:rPr lang="en-US" sz="3000" b="1" u="sng" dirty="0">
                <a:latin typeface="Times New Roman" panose="02020603050405020304" pitchFamily="18" charset="0"/>
                <a:cs typeface="Times New Roman" panose="02020603050405020304" pitchFamily="18" charset="0"/>
              </a:rPr>
              <a:t>Not Included: </a:t>
            </a:r>
          </a:p>
          <a:p>
            <a:endParaRPr lang="en-US" sz="3000" b="1" u="sng"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3000" b="1" dirty="0">
                <a:latin typeface="Times New Roman" panose="02020603050405020304" pitchFamily="18" charset="0"/>
                <a:cs typeface="Times New Roman" panose="02020603050405020304" pitchFamily="18" charset="0"/>
              </a:rPr>
              <a:t>Wireless Mics available upon request, Risers Available</a:t>
            </a:r>
          </a:p>
          <a:p>
            <a:pPr marL="342900" indent="-342900">
              <a:buFont typeface="Wingdings" panose="05000000000000000000" pitchFamily="2" charset="2"/>
              <a:buChar char="v"/>
            </a:pPr>
            <a:r>
              <a:rPr lang="en-US" sz="3000" b="1" dirty="0">
                <a:latin typeface="Times New Roman" panose="02020603050405020304" pitchFamily="18" charset="0"/>
                <a:cs typeface="Times New Roman" panose="02020603050405020304" pitchFamily="18" charset="0"/>
              </a:rPr>
              <a:t>Please let us know your specifications, Backline available upon request</a:t>
            </a:r>
            <a:endParaRPr lang="en-US" sz="30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v"/>
            </a:pPr>
            <a:endParaRPr lang="en-US" sz="2000" b="1"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buFont typeface="Wingdings" pitchFamily="2" charset="2"/>
              <a:buChar char="v"/>
              <a:tabLst/>
              <a:defRPr/>
            </a:pPr>
            <a:endParaRPr lang="en-US" sz="20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lang="en-US" sz="12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buFont typeface="Wingdings" pitchFamily="2" charset="2"/>
              <a:buChar char="v"/>
              <a:tabLst/>
              <a:defRPr/>
            </a:pPr>
            <a:endParaRPr lang="en-US" sz="12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lang="en-US" sz="12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lang="en-US" sz="12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lang="en-US" sz="12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kumimoji="0" lang="en-US" sz="1200" b="1" i="0" u="none" strike="noStrike" kern="1200" cap="none" spc="0" normalizeH="0" baseline="0" noProof="0" dirty="0">
              <a:ln>
                <a:noFill/>
              </a:ln>
              <a:solidFill>
                <a:schemeClr val="tx1">
                  <a:lumMod val="95000"/>
                  <a:lumOff val="5000"/>
                </a:schemeClr>
              </a:solidFill>
              <a:effectLst/>
              <a:uLnTx/>
              <a:uFillTx/>
              <a:latin typeface="Times New Roman" pitchFamily="18" charset="0"/>
              <a:ea typeface="+mn-ea"/>
              <a:cs typeface="Times New Roman" pitchFamily="18" charset="0"/>
            </a:endParaRPr>
          </a:p>
        </p:txBody>
      </p:sp>
      <p:sp>
        <p:nvSpPr>
          <p:cNvPr id="5" name="Title 1">
            <a:extLst>
              <a:ext uri="{FF2B5EF4-FFF2-40B4-BE49-F238E27FC236}">
                <a16:creationId xmlns:a16="http://schemas.microsoft.com/office/drawing/2014/main" id="{DF20C80A-FDF4-4D70-87AC-63353426B89C}"/>
              </a:ext>
            </a:extLst>
          </p:cNvPr>
          <p:cNvSpPr>
            <a:spLocks noGrp="1"/>
          </p:cNvSpPr>
          <p:nvPr>
            <p:ph type="title"/>
          </p:nvPr>
        </p:nvSpPr>
        <p:spPr>
          <a:xfrm>
            <a:off x="457200" y="155448"/>
            <a:ext cx="8229600" cy="1252728"/>
          </a:xfrm>
        </p:spPr>
        <p:txBody>
          <a:bodyPr>
            <a:normAutofit fontScale="90000"/>
          </a:bodyPr>
          <a:lstStyle/>
          <a:p>
            <a:pPr algn="ctr"/>
            <a:r>
              <a:rPr lang="en-US" dirty="0">
                <a:solidFill>
                  <a:schemeClr val="bg1"/>
                </a:solidFill>
                <a:latin typeface="Times New Roman" panose="02020603050405020304" pitchFamily="18" charset="0"/>
                <a:cs typeface="Times New Roman" panose="02020603050405020304" pitchFamily="18" charset="0"/>
              </a:rPr>
              <a:t>Lighting, Audio &amp; Backstage Info</a:t>
            </a:r>
          </a:p>
        </p:txBody>
      </p:sp>
      <p:sp>
        <p:nvSpPr>
          <p:cNvPr id="3" name="Slide Number Placeholder 2">
            <a:extLst>
              <a:ext uri="{FF2B5EF4-FFF2-40B4-BE49-F238E27FC236}">
                <a16:creationId xmlns:a16="http://schemas.microsoft.com/office/drawing/2014/main" id="{200718A9-E983-4E58-80BA-AFF326E1BC42}"/>
              </a:ext>
            </a:extLst>
          </p:cNvPr>
          <p:cNvSpPr>
            <a:spLocks noGrp="1"/>
          </p:cNvSpPr>
          <p:nvPr>
            <p:ph type="sldNum" sz="quarter" idx="12"/>
          </p:nvPr>
        </p:nvSpPr>
        <p:spPr>
          <a:xfrm>
            <a:off x="8246447" y="6489192"/>
            <a:ext cx="733864" cy="274320"/>
          </a:xfrm>
        </p:spPr>
        <p:txBody>
          <a:bodyPr/>
          <a:lstStyle/>
          <a:p>
            <a:fld id="{870AE212-424E-4E93-AA9A-1A3277AADBC9}" type="slidenum">
              <a:rPr lang="en-US" sz="1500" b="1" smtClean="0">
                <a:latin typeface="Times New Roman" panose="02020603050405020304" pitchFamily="18" charset="0"/>
                <a:cs typeface="Times New Roman" panose="02020603050405020304" pitchFamily="18" charset="0"/>
              </a:rPr>
              <a:t>3</a:t>
            </a:fld>
            <a:endParaRPr lang="en-US" sz="1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3419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52400" y="1676400"/>
            <a:ext cx="8839200" cy="4949952"/>
          </a:xfrm>
          <a:prstGeom prst="rect">
            <a:avLst/>
          </a:prstGeom>
        </p:spPr>
        <p:txBody>
          <a:bodyPr vert="horz" lIns="54864" tIns="91440" rtlCol="0">
            <a:normAutofit/>
          </a:bodyPr>
          <a:lstStyle/>
          <a:p>
            <a:pPr marL="342900" lvl="0" indent="-34290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v"/>
            </a:pPr>
            <a:endParaRPr lang="en-US" sz="2000" b="1"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buFont typeface="Wingdings" pitchFamily="2" charset="2"/>
              <a:buChar char="v"/>
              <a:tabLst/>
              <a:defRPr/>
            </a:pPr>
            <a:endParaRPr lang="en-US" sz="20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lang="en-US" sz="12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buFont typeface="Wingdings" pitchFamily="2" charset="2"/>
              <a:buChar char="v"/>
              <a:tabLst/>
              <a:defRPr/>
            </a:pPr>
            <a:endParaRPr lang="en-US" sz="12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lang="en-US" sz="12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lang="en-US" sz="12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lang="en-US" sz="12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kumimoji="0" lang="en-US" sz="1200" b="1" i="0" u="none" strike="noStrike" kern="1200" cap="none" spc="0" normalizeH="0" baseline="0" noProof="0" dirty="0">
              <a:ln>
                <a:noFill/>
              </a:ln>
              <a:solidFill>
                <a:schemeClr val="tx1">
                  <a:lumMod val="95000"/>
                  <a:lumOff val="5000"/>
                </a:schemeClr>
              </a:solidFill>
              <a:effectLst/>
              <a:uLnTx/>
              <a:uFillTx/>
              <a:latin typeface="Times New Roman" pitchFamily="18" charset="0"/>
              <a:ea typeface="+mn-ea"/>
              <a:cs typeface="Times New Roman" pitchFamily="18" charset="0"/>
            </a:endParaRPr>
          </a:p>
        </p:txBody>
      </p:sp>
      <p:sp>
        <p:nvSpPr>
          <p:cNvPr id="5" name="Title 1">
            <a:extLst>
              <a:ext uri="{FF2B5EF4-FFF2-40B4-BE49-F238E27FC236}">
                <a16:creationId xmlns:a16="http://schemas.microsoft.com/office/drawing/2014/main" id="{DF20C80A-FDF4-4D70-87AC-63353426B89C}"/>
              </a:ext>
            </a:extLst>
          </p:cNvPr>
          <p:cNvSpPr>
            <a:spLocks noGrp="1"/>
          </p:cNvSpPr>
          <p:nvPr>
            <p:ph type="title"/>
          </p:nvPr>
        </p:nvSpPr>
        <p:spPr>
          <a:xfrm>
            <a:off x="457200" y="155448"/>
            <a:ext cx="8229600" cy="1252728"/>
          </a:xfrm>
        </p:spPr>
        <p:txBody>
          <a:bodyPr>
            <a:normAutofit/>
          </a:bodyPr>
          <a:lstStyle/>
          <a:p>
            <a:pPr algn="ctr"/>
            <a:r>
              <a:rPr lang="en-US" dirty="0">
                <a:solidFill>
                  <a:schemeClr val="bg1"/>
                </a:solidFill>
                <a:latin typeface="Times New Roman" panose="02020603050405020304" pitchFamily="18" charset="0"/>
                <a:cs typeface="Times New Roman" panose="02020603050405020304" pitchFamily="18" charset="0"/>
              </a:rPr>
              <a:t>Loading &amp; Unloading </a:t>
            </a:r>
          </a:p>
        </p:txBody>
      </p:sp>
      <p:sp>
        <p:nvSpPr>
          <p:cNvPr id="3" name="Slide Number Placeholder 2">
            <a:extLst>
              <a:ext uri="{FF2B5EF4-FFF2-40B4-BE49-F238E27FC236}">
                <a16:creationId xmlns:a16="http://schemas.microsoft.com/office/drawing/2014/main" id="{200718A9-E983-4E58-80BA-AFF326E1BC42}"/>
              </a:ext>
            </a:extLst>
          </p:cNvPr>
          <p:cNvSpPr>
            <a:spLocks noGrp="1"/>
          </p:cNvSpPr>
          <p:nvPr>
            <p:ph type="sldNum" sz="quarter" idx="12"/>
          </p:nvPr>
        </p:nvSpPr>
        <p:spPr>
          <a:xfrm>
            <a:off x="8246447" y="6489192"/>
            <a:ext cx="733864" cy="274320"/>
          </a:xfrm>
        </p:spPr>
        <p:txBody>
          <a:bodyPr/>
          <a:lstStyle/>
          <a:p>
            <a:fld id="{870AE212-424E-4E93-AA9A-1A3277AADBC9}" type="slidenum">
              <a:rPr lang="en-US" sz="1500" b="1" smtClean="0">
                <a:latin typeface="Times New Roman" panose="02020603050405020304" pitchFamily="18" charset="0"/>
                <a:cs typeface="Times New Roman" panose="02020603050405020304" pitchFamily="18" charset="0"/>
              </a:rPr>
              <a:t>4</a:t>
            </a:fld>
            <a:endParaRPr lang="en-US" sz="1500" b="1" dirty="0">
              <a:latin typeface="Times New Roman" panose="020206030504050203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0ABB69BE-4D01-4591-A32A-C1D4BA629A0E}"/>
              </a:ext>
            </a:extLst>
          </p:cNvPr>
          <p:cNvSpPr txBox="1">
            <a:spLocks/>
          </p:cNvSpPr>
          <p:nvPr/>
        </p:nvSpPr>
        <p:spPr>
          <a:xfrm>
            <a:off x="304800" y="1828800"/>
            <a:ext cx="8839200" cy="4797552"/>
          </a:xfrm>
          <a:prstGeom prst="rect">
            <a:avLst/>
          </a:prstGeom>
        </p:spPr>
        <p:txBody>
          <a:bodyPr vert="horz" lIns="54864" tIns="91440" rtlCol="0">
            <a:normAutofit/>
          </a:bodyPr>
          <a:lstStyle/>
          <a:p>
            <a:r>
              <a:rPr lang="en-US" sz="1500" b="1" u="sng" dirty="0">
                <a:latin typeface="Times New Roman" panose="02020603050405020304" pitchFamily="18" charset="0"/>
                <a:cs typeface="Times New Roman" panose="02020603050405020304" pitchFamily="18" charset="0"/>
              </a:rPr>
              <a:t>Loading and Unloading of Equipment / Show Production:</a:t>
            </a:r>
          </a:p>
          <a:p>
            <a:pPr marL="285750" indent="-285750">
              <a:buFont typeface="Wingdings" panose="05000000000000000000" pitchFamily="2" charset="2"/>
              <a:buChar char="v"/>
            </a:pPr>
            <a:r>
              <a:rPr lang="en-US" sz="1500" b="1" dirty="0">
                <a:latin typeface="Times New Roman" panose="02020603050405020304" pitchFamily="18" charset="0"/>
                <a:cs typeface="Times New Roman" panose="02020603050405020304" pitchFamily="18" charset="0"/>
              </a:rPr>
              <a:t>South loading area will accommodate (2) trucks (s/e door is double door, s/w door is 36" wide) </a:t>
            </a:r>
          </a:p>
          <a:p>
            <a:pPr marL="285750" indent="-285750">
              <a:buFont typeface="Wingdings" panose="05000000000000000000" pitchFamily="2" charset="2"/>
              <a:buChar char="v"/>
            </a:pPr>
            <a:r>
              <a:rPr lang="en-US" sz="1500" b="1" dirty="0">
                <a:latin typeface="Times New Roman" panose="02020603050405020304" pitchFamily="18" charset="0"/>
                <a:cs typeface="Times New Roman" panose="02020603050405020304" pitchFamily="18" charset="0"/>
              </a:rPr>
              <a:t>There is a loading restriction on the south side with no loading/unloading from 8pm to 8am</a:t>
            </a:r>
          </a:p>
          <a:p>
            <a:endParaRPr lang="en-US" sz="1500" b="1" u="sng" dirty="0">
              <a:latin typeface="Times New Roman" panose="02020603050405020304" pitchFamily="18" charset="0"/>
              <a:cs typeface="Times New Roman" panose="02020603050405020304" pitchFamily="18" charset="0"/>
            </a:endParaRPr>
          </a:p>
          <a:p>
            <a:r>
              <a:rPr lang="en-US" sz="1500" b="1" u="sng" dirty="0">
                <a:latin typeface="Times New Roman" panose="02020603050405020304" pitchFamily="18" charset="0"/>
                <a:cs typeface="Times New Roman" panose="02020603050405020304" pitchFamily="18" charset="0"/>
              </a:rPr>
              <a:t>Backstage Important Information:</a:t>
            </a:r>
            <a:r>
              <a:rPr lang="en-US" sz="1500" b="1" dirty="0">
                <a:latin typeface="Times New Roman" panose="02020603050405020304" pitchFamily="18" charset="0"/>
                <a:cs typeface="Times New Roman" panose="02020603050405020304" pitchFamily="18" charset="0"/>
              </a:rPr>
              <a:t> First and Foremost, our backstage security procedures at TGT have changed. The following apply to your traveling party:</a:t>
            </a:r>
          </a:p>
          <a:p>
            <a:endParaRPr lang="en-US" sz="1500" b="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500" b="1" dirty="0">
                <a:latin typeface="Times New Roman" panose="02020603050405020304" pitchFamily="18" charset="0"/>
                <a:cs typeface="Times New Roman" panose="02020603050405020304" pitchFamily="18" charset="0"/>
              </a:rPr>
              <a:t>TGT only honors passes approved by the Director of Operations. We will not honor your tour passes/laminates unless approved by the DOO.</a:t>
            </a:r>
          </a:p>
          <a:p>
            <a:pPr marL="285750" indent="-285750">
              <a:buFont typeface="Wingdings" panose="05000000000000000000" pitchFamily="2" charset="2"/>
              <a:buChar char="v"/>
            </a:pPr>
            <a:r>
              <a:rPr lang="en-US" sz="1500" b="1" dirty="0">
                <a:latin typeface="Times New Roman" panose="02020603050405020304" pitchFamily="18" charset="0"/>
                <a:cs typeface="Times New Roman" panose="02020603050405020304" pitchFamily="18" charset="0"/>
              </a:rPr>
              <a:t> Passes are given to artists, crew, and artists entourage to ensure that only authorized people have access to backstage. </a:t>
            </a:r>
          </a:p>
          <a:p>
            <a:pPr marL="285750" indent="-285750">
              <a:buFont typeface="Wingdings" panose="05000000000000000000" pitchFamily="2" charset="2"/>
              <a:buChar char="v"/>
            </a:pPr>
            <a:r>
              <a:rPr lang="en-US" sz="1500" b="1" dirty="0">
                <a:latin typeface="Times New Roman" panose="02020603050405020304" pitchFamily="18" charset="0"/>
                <a:cs typeface="Times New Roman" panose="02020603050405020304" pitchFamily="18" charset="0"/>
              </a:rPr>
              <a:t>ABSOLUTELY NO "HANGING OUT" IN THE BACKSTAGE WILL BE TOLERATED, as this poses a safety hazard for guests and security issues with equipment.</a:t>
            </a:r>
          </a:p>
          <a:p>
            <a:pPr marL="285750" indent="-285750">
              <a:buFont typeface="Wingdings" panose="05000000000000000000" pitchFamily="2" charset="2"/>
              <a:buChar char="v"/>
            </a:pPr>
            <a:r>
              <a:rPr lang="en-US" sz="1500" b="1" dirty="0">
                <a:latin typeface="Times New Roman" panose="02020603050405020304" pitchFamily="18" charset="0"/>
                <a:cs typeface="Times New Roman" panose="02020603050405020304" pitchFamily="18" charset="0"/>
              </a:rPr>
              <a:t>If a "meet and greet" is part of your show, must be approved and coordinated prior to event, please contact your event.</a:t>
            </a:r>
          </a:p>
          <a:p>
            <a:pPr marL="285750" indent="-285750">
              <a:buFont typeface="Wingdings" panose="05000000000000000000" pitchFamily="2" charset="2"/>
              <a:buChar char="v"/>
            </a:pPr>
            <a:r>
              <a:rPr lang="en-US" sz="1500" b="1" dirty="0">
                <a:latin typeface="Times New Roman" panose="02020603050405020304" pitchFamily="18" charset="0"/>
                <a:cs typeface="Times New Roman" panose="02020603050405020304" pitchFamily="18" charset="0"/>
              </a:rPr>
              <a:t>Coordinator to prearranged a location for your meet and greet / picture taking with your artist(s).</a:t>
            </a:r>
          </a:p>
          <a:p>
            <a:pPr marL="285750" indent="-285750">
              <a:buFont typeface="Wingdings" panose="05000000000000000000" pitchFamily="2" charset="2"/>
              <a:buChar char="v"/>
            </a:pPr>
            <a:r>
              <a:rPr lang="en-US" sz="1500" b="1" dirty="0">
                <a:latin typeface="Times New Roman" panose="02020603050405020304" pitchFamily="18" charset="0"/>
                <a:cs typeface="Times New Roman" panose="02020603050405020304" pitchFamily="18" charset="0"/>
              </a:rPr>
              <a:t>There will be a lock down one hour prior to the opening of doors. If anyone should exit the building during this time, they will be wanded or searched on re-entry.</a:t>
            </a:r>
          </a:p>
          <a:p>
            <a:pPr marL="285750" indent="-285750">
              <a:buFont typeface="Wingdings" panose="05000000000000000000" pitchFamily="2" charset="2"/>
              <a:buChar char="v"/>
            </a:pPr>
            <a:r>
              <a:rPr lang="en-US" sz="1500" b="1" dirty="0">
                <a:latin typeface="Times New Roman" panose="02020603050405020304" pitchFamily="18" charset="0"/>
                <a:cs typeface="Times New Roman" panose="02020603050405020304" pitchFamily="18" charset="0"/>
              </a:rPr>
              <a:t>No outside Liquor allowed at The Grand Theater. If your show requires catering and or liquor, please coordinate with DOO prior to event. </a:t>
            </a:r>
          </a:p>
          <a:p>
            <a:pPr lvl="0"/>
            <a:endParaRPr lang="en-US" sz="2000" b="1"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buFont typeface="Wingdings" pitchFamily="2" charset="2"/>
              <a:buChar char="v"/>
              <a:tabLst/>
              <a:defRPr/>
            </a:pPr>
            <a:endParaRPr lang="en-US" sz="20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lang="en-US" sz="12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buFont typeface="Wingdings" pitchFamily="2" charset="2"/>
              <a:buChar char="v"/>
              <a:tabLst/>
              <a:defRPr/>
            </a:pPr>
            <a:endParaRPr lang="en-US" sz="12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lang="en-US" sz="12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lang="en-US" sz="12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lang="en-US" sz="12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kumimoji="0" lang="en-US" sz="1200" b="1" i="0" u="none" strike="noStrike" kern="1200" cap="none" spc="0" normalizeH="0" baseline="0" noProof="0" dirty="0">
              <a:ln>
                <a:noFill/>
              </a:ln>
              <a:solidFill>
                <a:schemeClr val="tx1">
                  <a:lumMod val="95000"/>
                  <a:lumOff val="5000"/>
                </a:scheme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2788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52400" y="1676400"/>
            <a:ext cx="8839200" cy="4949952"/>
          </a:xfrm>
          <a:prstGeom prst="rect">
            <a:avLst/>
          </a:prstGeom>
        </p:spPr>
        <p:txBody>
          <a:bodyPr vert="horz" lIns="54864" tIns="91440" rtlCol="0">
            <a:normAutofit/>
          </a:bodyPr>
          <a:lstStyle/>
          <a:p>
            <a:pPr marL="342900" lvl="0" indent="-34290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v"/>
            </a:pPr>
            <a:endParaRPr lang="en-US" sz="2000" b="1"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buFont typeface="Wingdings" pitchFamily="2" charset="2"/>
              <a:buChar char="v"/>
              <a:tabLst/>
              <a:defRPr/>
            </a:pPr>
            <a:endParaRPr lang="en-US" sz="20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lang="en-US" sz="12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buFont typeface="Wingdings" pitchFamily="2" charset="2"/>
              <a:buChar char="v"/>
              <a:tabLst/>
              <a:defRPr/>
            </a:pPr>
            <a:endParaRPr lang="en-US" sz="12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lang="en-US" sz="12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lang="en-US" sz="12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lang="en-US" sz="12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kumimoji="0" lang="en-US" sz="1200" b="1" i="0" u="none" strike="noStrike" kern="1200" cap="none" spc="0" normalizeH="0" baseline="0" noProof="0" dirty="0">
              <a:ln>
                <a:noFill/>
              </a:ln>
              <a:solidFill>
                <a:schemeClr val="tx1">
                  <a:lumMod val="95000"/>
                  <a:lumOff val="5000"/>
                </a:schemeClr>
              </a:solidFill>
              <a:effectLst/>
              <a:uLnTx/>
              <a:uFillTx/>
              <a:latin typeface="Times New Roman" pitchFamily="18" charset="0"/>
              <a:ea typeface="+mn-ea"/>
              <a:cs typeface="Times New Roman" pitchFamily="18" charset="0"/>
            </a:endParaRPr>
          </a:p>
        </p:txBody>
      </p:sp>
      <p:sp>
        <p:nvSpPr>
          <p:cNvPr id="5" name="Title 1">
            <a:extLst>
              <a:ext uri="{FF2B5EF4-FFF2-40B4-BE49-F238E27FC236}">
                <a16:creationId xmlns:a16="http://schemas.microsoft.com/office/drawing/2014/main" id="{DF20C80A-FDF4-4D70-87AC-63353426B89C}"/>
              </a:ext>
            </a:extLst>
          </p:cNvPr>
          <p:cNvSpPr>
            <a:spLocks noGrp="1"/>
          </p:cNvSpPr>
          <p:nvPr>
            <p:ph type="title"/>
          </p:nvPr>
        </p:nvSpPr>
        <p:spPr>
          <a:xfrm>
            <a:off x="457200" y="155448"/>
            <a:ext cx="8229600" cy="1252728"/>
          </a:xfrm>
        </p:spPr>
        <p:txBody>
          <a:bodyPr>
            <a:normAutofit/>
          </a:bodyPr>
          <a:lstStyle/>
          <a:p>
            <a:pPr algn="ctr"/>
            <a:r>
              <a:rPr lang="en-US" dirty="0">
                <a:solidFill>
                  <a:schemeClr val="bg1"/>
                </a:solidFill>
                <a:latin typeface="Times New Roman" panose="02020603050405020304" pitchFamily="18" charset="0"/>
                <a:cs typeface="Times New Roman" panose="02020603050405020304" pitchFamily="18" charset="0"/>
              </a:rPr>
              <a:t>Parking &amp; Directions </a:t>
            </a:r>
          </a:p>
        </p:txBody>
      </p:sp>
      <p:sp>
        <p:nvSpPr>
          <p:cNvPr id="3" name="Slide Number Placeholder 2">
            <a:extLst>
              <a:ext uri="{FF2B5EF4-FFF2-40B4-BE49-F238E27FC236}">
                <a16:creationId xmlns:a16="http://schemas.microsoft.com/office/drawing/2014/main" id="{200718A9-E983-4E58-80BA-AFF326E1BC42}"/>
              </a:ext>
            </a:extLst>
          </p:cNvPr>
          <p:cNvSpPr>
            <a:spLocks noGrp="1"/>
          </p:cNvSpPr>
          <p:nvPr>
            <p:ph type="sldNum" sz="quarter" idx="12"/>
          </p:nvPr>
        </p:nvSpPr>
        <p:spPr>
          <a:xfrm>
            <a:off x="8246447" y="6489192"/>
            <a:ext cx="733864" cy="274320"/>
          </a:xfrm>
        </p:spPr>
        <p:txBody>
          <a:bodyPr/>
          <a:lstStyle/>
          <a:p>
            <a:fld id="{870AE212-424E-4E93-AA9A-1A3277AADBC9}" type="slidenum">
              <a:rPr lang="en-US" sz="1500" b="1" smtClean="0">
                <a:latin typeface="Times New Roman" panose="02020603050405020304" pitchFamily="18" charset="0"/>
                <a:cs typeface="Times New Roman" panose="02020603050405020304" pitchFamily="18" charset="0"/>
              </a:rPr>
              <a:t>5</a:t>
            </a:fld>
            <a:endParaRPr lang="en-US" sz="1500" b="1" dirty="0">
              <a:latin typeface="Times New Roman" panose="020206030504050203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0ABB69BE-4D01-4591-A32A-C1D4BA629A0E}"/>
              </a:ext>
            </a:extLst>
          </p:cNvPr>
          <p:cNvSpPr txBox="1">
            <a:spLocks/>
          </p:cNvSpPr>
          <p:nvPr/>
        </p:nvSpPr>
        <p:spPr>
          <a:xfrm>
            <a:off x="172156" y="1665111"/>
            <a:ext cx="8839200" cy="3135489"/>
          </a:xfrm>
          <a:prstGeom prst="rect">
            <a:avLst/>
          </a:prstGeom>
        </p:spPr>
        <p:txBody>
          <a:bodyPr vert="horz" lIns="54864" tIns="91440" rtlCol="0">
            <a:normAutofit fontScale="85000" lnSpcReduction="20000"/>
          </a:bodyPr>
          <a:lstStyle/>
          <a:p>
            <a:r>
              <a:rPr lang="en-US" sz="1500" b="1" u="sng" dirty="0">
                <a:latin typeface="Times New Roman" panose="02020603050405020304" pitchFamily="18" charset="0"/>
                <a:cs typeface="Times New Roman" panose="02020603050405020304" pitchFamily="18" charset="0"/>
              </a:rPr>
              <a:t>Parking:</a:t>
            </a:r>
          </a:p>
          <a:p>
            <a:endParaRPr lang="en-US" sz="1500" b="1" u="sng"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500" b="1" dirty="0">
                <a:latin typeface="Times New Roman" panose="02020603050405020304" pitchFamily="18" charset="0"/>
                <a:cs typeface="Times New Roman" panose="02020603050405020304" pitchFamily="18" charset="0"/>
              </a:rPr>
              <a:t>TGT will give at no charge complimentary free 20 self parking tickets for you and your staff. </a:t>
            </a:r>
          </a:p>
          <a:p>
            <a:pPr marL="285750" indent="-285750">
              <a:buFont typeface="Wingdings" panose="05000000000000000000" pitchFamily="2" charset="2"/>
              <a:buChar char="v"/>
            </a:pPr>
            <a:r>
              <a:rPr lang="en-US" sz="1500" b="1" dirty="0">
                <a:latin typeface="Times New Roman" panose="02020603050405020304" pitchFamily="18" charset="0"/>
                <a:cs typeface="Times New Roman" panose="02020603050405020304" pitchFamily="18" charset="0"/>
              </a:rPr>
              <a:t>All staff and or workers parking at The Grand Theater will need a parking pass.  </a:t>
            </a:r>
          </a:p>
          <a:p>
            <a:endParaRPr lang="en-US" sz="1500" b="1" u="sng" dirty="0">
              <a:latin typeface="Times New Roman" panose="02020603050405020304" pitchFamily="18" charset="0"/>
              <a:cs typeface="Times New Roman" panose="02020603050405020304" pitchFamily="18" charset="0"/>
            </a:endParaRPr>
          </a:p>
          <a:p>
            <a:r>
              <a:rPr lang="en-US" sz="1500" b="1" u="sng" dirty="0">
                <a:latin typeface="Times New Roman" panose="02020603050405020304" pitchFamily="18" charset="0"/>
                <a:cs typeface="Times New Roman" panose="02020603050405020304" pitchFamily="18" charset="0"/>
              </a:rPr>
              <a:t>Traveling North on I-5 </a:t>
            </a:r>
            <a:r>
              <a:rPr lang="en-US" sz="1500" b="1" dirty="0">
                <a:latin typeface="Times New Roman" panose="02020603050405020304" pitchFamily="18" charset="0"/>
                <a:cs typeface="Times New Roman" panose="02020603050405020304" pitchFamily="18" charset="0"/>
              </a:rPr>
              <a:t>:</a:t>
            </a:r>
          </a:p>
          <a:p>
            <a:endParaRPr lang="en-US" sz="1500" b="1"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v"/>
            </a:pPr>
            <a:r>
              <a:rPr lang="en-US" sz="1500" b="1" dirty="0">
                <a:latin typeface="Times New Roman" panose="02020603050405020304" pitchFamily="18" charset="0"/>
                <a:cs typeface="Times New Roman" panose="02020603050405020304" pitchFamily="18" charset="0"/>
              </a:rPr>
              <a:t>Take the Chapman exit and turn left. </a:t>
            </a:r>
          </a:p>
          <a:p>
            <a:pPr marL="285750" lvl="0" indent="-285750">
              <a:buFont typeface="Wingdings" panose="05000000000000000000" pitchFamily="2" charset="2"/>
              <a:buChar char="v"/>
            </a:pPr>
            <a:r>
              <a:rPr lang="en-US" sz="1500" b="1" dirty="0">
                <a:latin typeface="Times New Roman" panose="02020603050405020304" pitchFamily="18" charset="0"/>
                <a:cs typeface="Times New Roman" panose="02020603050405020304" pitchFamily="18" charset="0"/>
              </a:rPr>
              <a:t>Proceed on Chapman Ave for approximately 1.5 miles to Harbor Boulevard and turn right (North).</a:t>
            </a:r>
          </a:p>
          <a:p>
            <a:pPr marL="285750" lvl="0" indent="-285750">
              <a:buFont typeface="Wingdings" panose="05000000000000000000" pitchFamily="2" charset="2"/>
              <a:buChar char="v"/>
            </a:pPr>
            <a:r>
              <a:rPr lang="en-US" sz="1500" b="1" dirty="0">
                <a:latin typeface="Times New Roman" panose="02020603050405020304" pitchFamily="18" charset="0"/>
                <a:cs typeface="Times New Roman" panose="02020603050405020304" pitchFamily="18" charset="0"/>
              </a:rPr>
              <a:t>Proceed approximately 0.25 miles on Harbor Boulevard and The Grand Theater and Parking will be on your right.</a:t>
            </a:r>
          </a:p>
          <a:p>
            <a:pPr marL="285750" lvl="0" indent="-285750">
              <a:buFont typeface="Wingdings" panose="05000000000000000000" pitchFamily="2" charset="2"/>
              <a:buChar char="v"/>
            </a:pPr>
            <a:endParaRPr lang="en-US" sz="1500" b="1" dirty="0">
              <a:latin typeface="Times New Roman" panose="02020603050405020304" pitchFamily="18" charset="0"/>
              <a:cs typeface="Times New Roman" panose="02020603050405020304" pitchFamily="18" charset="0"/>
            </a:endParaRPr>
          </a:p>
          <a:p>
            <a:r>
              <a:rPr lang="en-US" sz="1500" b="1" u="sng" dirty="0">
                <a:latin typeface="Times New Roman" panose="02020603050405020304" pitchFamily="18" charset="0"/>
                <a:cs typeface="Times New Roman" panose="02020603050405020304" pitchFamily="18" charset="0"/>
              </a:rPr>
              <a:t>Traveling North on I-5 </a:t>
            </a:r>
            <a:r>
              <a:rPr lang="en-US" sz="1500" b="1" dirty="0">
                <a:latin typeface="Times New Roman" panose="02020603050405020304" pitchFamily="18" charset="0"/>
                <a:cs typeface="Times New Roman" panose="02020603050405020304" pitchFamily="18" charset="0"/>
              </a:rPr>
              <a:t>:</a:t>
            </a:r>
          </a:p>
          <a:p>
            <a:endParaRPr lang="en-US" sz="1500" b="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500" b="1" dirty="0">
                <a:latin typeface="Times New Roman" panose="02020603050405020304" pitchFamily="18" charset="0"/>
                <a:cs typeface="Times New Roman" panose="02020603050405020304" pitchFamily="18" charset="0"/>
              </a:rPr>
              <a:t>Take the Harbor Blvd exit and turn right. </a:t>
            </a:r>
          </a:p>
          <a:p>
            <a:pPr marL="285750" indent="-285750">
              <a:buFont typeface="Wingdings" panose="05000000000000000000" pitchFamily="2" charset="2"/>
              <a:buChar char="v"/>
            </a:pPr>
            <a:r>
              <a:rPr lang="en-US" sz="1500" b="1" dirty="0">
                <a:latin typeface="Times New Roman" panose="02020603050405020304" pitchFamily="18" charset="0"/>
                <a:cs typeface="Times New Roman" panose="02020603050405020304" pitchFamily="18" charset="0"/>
              </a:rPr>
              <a:t>Proceed on Harbor Blvd. for approximately 1.5 miles (South). </a:t>
            </a:r>
          </a:p>
          <a:p>
            <a:pPr marL="285750" indent="-285750">
              <a:buFont typeface="Wingdings" panose="05000000000000000000" pitchFamily="2" charset="2"/>
              <a:buChar char="v"/>
            </a:pPr>
            <a:r>
              <a:rPr lang="en-US" sz="1500" b="1" dirty="0">
                <a:latin typeface="Times New Roman" panose="02020603050405020304" pitchFamily="18" charset="0"/>
                <a:cs typeface="Times New Roman" panose="02020603050405020304" pitchFamily="18" charset="0"/>
              </a:rPr>
              <a:t>Pass traffic signal at Wilken Way and The Grand Theater and Parking will be on your left. (turn left at traffic signal "Shopping Center").</a:t>
            </a:r>
            <a:endParaRPr lang="en-US" sz="15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buFont typeface="Wingdings" pitchFamily="2" charset="2"/>
              <a:buChar char="v"/>
              <a:tabLst/>
              <a:defRPr/>
            </a:pPr>
            <a:endParaRPr lang="en-US" sz="12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lang="en-US" sz="12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lang="en-US" sz="12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lang="en-US" sz="12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kumimoji="0" lang="en-US" sz="1200" b="1" i="0" u="none" strike="noStrike" kern="1200" cap="none" spc="0" normalizeH="0" baseline="0" noProof="0" dirty="0">
              <a:ln>
                <a:noFill/>
              </a:ln>
              <a:solidFill>
                <a:schemeClr val="tx1">
                  <a:lumMod val="95000"/>
                  <a:lumOff val="5000"/>
                </a:schemeClr>
              </a:solidFill>
              <a:effectLst/>
              <a:uLnTx/>
              <a:uFillTx/>
              <a:latin typeface="Times New Roman" pitchFamily="18" charset="0"/>
              <a:ea typeface="+mn-ea"/>
              <a:cs typeface="Times New Roman" pitchFamily="18" charset="0"/>
            </a:endParaRPr>
          </a:p>
        </p:txBody>
      </p:sp>
      <p:pic>
        <p:nvPicPr>
          <p:cNvPr id="2" name="Picture 1">
            <a:extLst>
              <a:ext uri="{FF2B5EF4-FFF2-40B4-BE49-F238E27FC236}">
                <a16:creationId xmlns:a16="http://schemas.microsoft.com/office/drawing/2014/main" id="{98994F54-5646-4D3B-A2E8-2A873A44048E}"/>
              </a:ext>
            </a:extLst>
          </p:cNvPr>
          <p:cNvPicPr>
            <a:picLocks noChangeAspect="1"/>
          </p:cNvPicPr>
          <p:nvPr/>
        </p:nvPicPr>
        <p:blipFill>
          <a:blip r:embed="rId2"/>
          <a:stretch>
            <a:fillRect/>
          </a:stretch>
        </p:blipFill>
        <p:spPr>
          <a:xfrm>
            <a:off x="3505200" y="4772378"/>
            <a:ext cx="2479063" cy="1901952"/>
          </a:xfrm>
          <a:prstGeom prst="rect">
            <a:avLst/>
          </a:prstGeom>
        </p:spPr>
      </p:pic>
    </p:spTree>
    <p:extLst>
      <p:ext uri="{BB962C8B-B14F-4D97-AF65-F5344CB8AC3E}">
        <p14:creationId xmlns:p14="http://schemas.microsoft.com/office/powerpoint/2010/main" val="84351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8CC2EA-8334-40D5-AC19-54FEA4A8C747}"/>
              </a:ext>
            </a:extLst>
          </p:cNvPr>
          <p:cNvSpPr>
            <a:spLocks noGrp="1"/>
          </p:cNvSpPr>
          <p:nvPr>
            <p:ph type="sldNum" sz="quarter" idx="12"/>
          </p:nvPr>
        </p:nvSpPr>
        <p:spPr/>
        <p:txBody>
          <a:bodyPr/>
          <a:lstStyle/>
          <a:p>
            <a:fld id="{870AE212-424E-4E93-AA9A-1A3277AADBC9}" type="slidenum">
              <a:rPr lang="en-US" smtClean="0"/>
              <a:t>6</a:t>
            </a:fld>
            <a:endParaRPr lang="en-US"/>
          </a:p>
        </p:txBody>
      </p:sp>
      <p:sp>
        <p:nvSpPr>
          <p:cNvPr id="5" name="Title 1">
            <a:extLst>
              <a:ext uri="{FF2B5EF4-FFF2-40B4-BE49-F238E27FC236}">
                <a16:creationId xmlns:a16="http://schemas.microsoft.com/office/drawing/2014/main" id="{C071C64D-D7F6-4D12-9887-5AF078DC0898}"/>
              </a:ext>
            </a:extLst>
          </p:cNvPr>
          <p:cNvSpPr>
            <a:spLocks noGrp="1"/>
          </p:cNvSpPr>
          <p:nvPr>
            <p:ph type="title"/>
          </p:nvPr>
        </p:nvSpPr>
        <p:spPr>
          <a:xfrm>
            <a:off x="457200" y="155448"/>
            <a:ext cx="8229600" cy="1252728"/>
          </a:xfrm>
        </p:spPr>
        <p:txBody>
          <a:bodyPr>
            <a:normAutofit/>
          </a:bodyPr>
          <a:lstStyle/>
          <a:p>
            <a:pPr algn="ctr"/>
            <a:r>
              <a:rPr lang="en-US" dirty="0">
                <a:solidFill>
                  <a:schemeClr val="bg1"/>
                </a:solidFill>
                <a:latin typeface="Times New Roman" panose="02020603050405020304" pitchFamily="18" charset="0"/>
                <a:cs typeface="Times New Roman" panose="02020603050405020304" pitchFamily="18" charset="0"/>
              </a:rPr>
              <a:t>Theater Add’l Info </a:t>
            </a:r>
          </a:p>
        </p:txBody>
      </p:sp>
      <p:sp>
        <p:nvSpPr>
          <p:cNvPr id="6" name="Subtitle 2">
            <a:extLst>
              <a:ext uri="{FF2B5EF4-FFF2-40B4-BE49-F238E27FC236}">
                <a16:creationId xmlns:a16="http://schemas.microsoft.com/office/drawing/2014/main" id="{6AAE51AB-BA6C-40A7-A719-DA7DB39F4CE8}"/>
              </a:ext>
            </a:extLst>
          </p:cNvPr>
          <p:cNvSpPr txBox="1">
            <a:spLocks noGrp="1"/>
          </p:cNvSpPr>
          <p:nvPr>
            <p:ph idx="1"/>
          </p:nvPr>
        </p:nvSpPr>
        <p:spPr>
          <a:xfrm>
            <a:off x="457200" y="1774825"/>
            <a:ext cx="6858000" cy="1120775"/>
          </a:xfrm>
          <a:prstGeom prst="rect">
            <a:avLst/>
          </a:prstGeom>
        </p:spPr>
        <p:txBody>
          <a:bodyPr vert="horz" lIns="54864" tIns="91440" rtlCol="0">
            <a:normAutofit/>
          </a:bodyPr>
          <a:lstStyle/>
          <a:p>
            <a:pPr marL="118872" marR="0" lvl="0" indent="0" defTabSz="914400" rtl="0" eaLnBrk="1" fontAlgn="auto" latinLnBrk="0" hangingPunct="1">
              <a:lnSpc>
                <a:spcPct val="100000"/>
              </a:lnSpc>
              <a:spcBef>
                <a:spcPts val="0"/>
              </a:spcBef>
              <a:spcAft>
                <a:spcPts val="0"/>
              </a:spcAft>
              <a:buClr>
                <a:schemeClr val="accent1"/>
              </a:buClr>
              <a:buSzPct val="80000"/>
              <a:buNone/>
              <a:tabLst/>
              <a:defRPr/>
            </a:pPr>
            <a:endParaRPr lang="en-US" sz="12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lang="en-US" sz="12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lang="en-US" sz="12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lang="en-US" sz="12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kumimoji="0" lang="en-US" sz="1200" b="1" i="0" u="none" strike="noStrike" kern="1200" cap="none" spc="0" normalizeH="0" baseline="0" noProof="0" dirty="0">
              <a:ln>
                <a:noFill/>
              </a:ln>
              <a:solidFill>
                <a:schemeClr val="tx1">
                  <a:lumMod val="95000"/>
                  <a:lumOff val="5000"/>
                </a:schemeClr>
              </a:solidFill>
              <a:effectLst/>
              <a:uLnTx/>
              <a:uFillTx/>
              <a:latin typeface="Times New Roman" pitchFamily="18" charset="0"/>
              <a:ea typeface="+mn-ea"/>
              <a:cs typeface="Times New Roman" pitchFamily="18" charset="0"/>
            </a:endParaRPr>
          </a:p>
        </p:txBody>
      </p:sp>
      <p:sp>
        <p:nvSpPr>
          <p:cNvPr id="7" name="Subtitle 2">
            <a:extLst>
              <a:ext uri="{FF2B5EF4-FFF2-40B4-BE49-F238E27FC236}">
                <a16:creationId xmlns:a16="http://schemas.microsoft.com/office/drawing/2014/main" id="{2EB4518A-8C1D-41DF-937E-B183F4096CC8}"/>
              </a:ext>
            </a:extLst>
          </p:cNvPr>
          <p:cNvSpPr txBox="1">
            <a:spLocks/>
          </p:cNvSpPr>
          <p:nvPr/>
        </p:nvSpPr>
        <p:spPr>
          <a:xfrm>
            <a:off x="172156" y="1665111"/>
            <a:ext cx="11410244" cy="2602090"/>
          </a:xfrm>
          <a:prstGeom prst="rect">
            <a:avLst/>
          </a:prstGeom>
        </p:spPr>
        <p:txBody>
          <a:bodyPr vert="horz" lIns="54864" tIns="91440" rtlCol="0">
            <a:normAutofit/>
          </a:bodyPr>
          <a:lstStyle/>
          <a:p>
            <a:r>
              <a:rPr lang="en-US" sz="1500" b="1" u="sng" dirty="0">
                <a:latin typeface="Times New Roman" panose="02020603050405020304" pitchFamily="18" charset="0"/>
                <a:cs typeface="Times New Roman" panose="02020603050405020304" pitchFamily="18" charset="0"/>
              </a:rPr>
              <a:t>Capacity:</a:t>
            </a:r>
          </a:p>
          <a:p>
            <a:endParaRPr lang="en-US" sz="1500" b="1" u="sng"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500" b="1" dirty="0">
                <a:latin typeface="Times New Roman" panose="02020603050405020304" pitchFamily="18" charset="0"/>
                <a:cs typeface="Times New Roman" panose="02020603050405020304" pitchFamily="18" charset="0"/>
              </a:rPr>
              <a:t>Our Theater has a capacity of 964 seating </a:t>
            </a:r>
          </a:p>
          <a:p>
            <a:pPr marL="285750" indent="-285750">
              <a:buFont typeface="Wingdings" panose="05000000000000000000" pitchFamily="2" charset="2"/>
              <a:buChar char="v"/>
            </a:pPr>
            <a:r>
              <a:rPr lang="en-US" sz="1500" b="1" dirty="0">
                <a:latin typeface="Times New Roman" panose="02020603050405020304" pitchFamily="18" charset="0"/>
                <a:cs typeface="Times New Roman" panose="02020603050405020304" pitchFamily="18" charset="0"/>
              </a:rPr>
              <a:t>Seating is divided into two sections Upper levels and the Pit Area.</a:t>
            </a:r>
          </a:p>
          <a:p>
            <a:pPr marL="285750" indent="-285750">
              <a:buFont typeface="Wingdings" panose="05000000000000000000" pitchFamily="2" charset="2"/>
              <a:buChar char="v"/>
            </a:pPr>
            <a:r>
              <a:rPr lang="en-US" sz="1500" b="1" dirty="0">
                <a:latin typeface="Times New Roman" panose="02020603050405020304" pitchFamily="18" charset="0"/>
                <a:cs typeface="Times New Roman" panose="02020603050405020304" pitchFamily="18" charset="0"/>
              </a:rPr>
              <a:t>These two sections are divided by a walkway </a:t>
            </a:r>
          </a:p>
          <a:p>
            <a:pPr marL="285750" indent="-285750">
              <a:buFont typeface="Wingdings" panose="05000000000000000000" pitchFamily="2" charset="2"/>
              <a:buChar char="v"/>
            </a:pPr>
            <a:r>
              <a:rPr lang="en-US" sz="1500" b="1" dirty="0">
                <a:latin typeface="Times New Roman" panose="02020603050405020304" pitchFamily="18" charset="0"/>
                <a:cs typeface="Times New Roman" panose="02020603050405020304" pitchFamily="18" charset="0"/>
              </a:rPr>
              <a:t>There are 4 Sections: 100, 200, 300 and 400</a:t>
            </a:r>
          </a:p>
          <a:p>
            <a:pPr marL="285750" indent="-285750">
              <a:buFont typeface="Wingdings" panose="05000000000000000000" pitchFamily="2" charset="2"/>
              <a:buChar char="v"/>
            </a:pPr>
            <a:r>
              <a:rPr lang="en-US" sz="1500" b="1" dirty="0">
                <a:latin typeface="Times New Roman" panose="02020603050405020304" pitchFamily="18" charset="0"/>
                <a:cs typeface="Times New Roman" panose="02020603050405020304" pitchFamily="18" charset="0"/>
              </a:rPr>
              <a:t>The lower part of the theater from Row A through E has two sections Pit 1 or Pit 2</a:t>
            </a:r>
          </a:p>
          <a:p>
            <a:pPr marL="285750" indent="-285750">
              <a:buFont typeface="Wingdings" panose="05000000000000000000" pitchFamily="2" charset="2"/>
              <a:buChar char="v"/>
            </a:pPr>
            <a:r>
              <a:rPr lang="en-US" sz="1500" b="1" dirty="0">
                <a:latin typeface="Times New Roman" panose="02020603050405020304" pitchFamily="18" charset="0"/>
                <a:cs typeface="Times New Roman" panose="02020603050405020304" pitchFamily="18" charset="0"/>
              </a:rPr>
              <a:t>Each Row has a letter and a Seat number</a:t>
            </a:r>
          </a:p>
          <a:p>
            <a:pPr marL="285750" indent="-285750">
              <a:buFont typeface="Wingdings" panose="05000000000000000000" pitchFamily="2" charset="2"/>
              <a:buChar char="v"/>
            </a:pPr>
            <a:r>
              <a:rPr lang="en-US" sz="1500" b="1" dirty="0">
                <a:latin typeface="Times New Roman" panose="02020603050405020304" pitchFamily="18" charset="0"/>
                <a:cs typeface="Times New Roman" panose="02020603050405020304" pitchFamily="18" charset="0"/>
              </a:rPr>
              <a:t>Row F in Sections 100 &amp; 300 has handicap seats.</a:t>
            </a:r>
            <a:endParaRPr lang="en-US" sz="1500" b="1" u="sng"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sz="1500" b="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sz="1500" b="1" dirty="0">
              <a:latin typeface="Times New Roman" panose="02020603050405020304" pitchFamily="18" charset="0"/>
              <a:cs typeface="Times New Roman" panose="02020603050405020304" pitchFamily="18" charset="0"/>
            </a:endParaRPr>
          </a:p>
          <a:p>
            <a:endParaRPr lang="en-US" sz="1500" b="1" dirty="0">
              <a:latin typeface="Times New Roman" panose="02020603050405020304" pitchFamily="18" charset="0"/>
              <a:cs typeface="Times New Roman" panose="02020603050405020304" pitchFamily="18" charset="0"/>
            </a:endParaRPr>
          </a:p>
          <a:p>
            <a:endParaRPr lang="en-US" sz="1500" b="1" dirty="0">
              <a:latin typeface="Times New Roman" panose="02020603050405020304" pitchFamily="18" charset="0"/>
              <a:cs typeface="Times New Roman" panose="02020603050405020304" pitchFamily="18" charset="0"/>
            </a:endParaRPr>
          </a:p>
          <a:p>
            <a:endParaRPr lang="en-US" sz="1500" b="1" u="sng" dirty="0">
              <a:latin typeface="Times New Roman" panose="02020603050405020304" pitchFamily="18" charset="0"/>
              <a:cs typeface="Times New Roman" panose="02020603050405020304"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buFont typeface="Wingdings" pitchFamily="2" charset="2"/>
              <a:buChar char="v"/>
              <a:tabLst/>
              <a:defRPr/>
            </a:pPr>
            <a:endParaRPr lang="en-US" sz="12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lang="en-US" sz="12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lang="en-US" sz="12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lang="en-US" sz="1200" b="1" dirty="0">
              <a:solidFill>
                <a:schemeClr val="tx1">
                  <a:lumMod val="95000"/>
                  <a:lumOff val="5000"/>
                </a:schemeClr>
              </a:solidFill>
              <a:latin typeface="Times New Roman" pitchFamily="18" charset="0"/>
              <a:cs typeface="Times New Roman"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tabLst/>
              <a:defRPr/>
            </a:pPr>
            <a:endParaRPr kumimoji="0" lang="en-US" sz="1200" b="1" i="0" u="none" strike="noStrike" kern="1200" cap="none" spc="0" normalizeH="0" baseline="0" noProof="0" dirty="0">
              <a:ln>
                <a:noFill/>
              </a:ln>
              <a:solidFill>
                <a:schemeClr val="tx1">
                  <a:lumMod val="95000"/>
                  <a:lumOff val="5000"/>
                </a:scheme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4402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5C7D41-2E09-411A-9C18-E13C3371BE23}"/>
              </a:ext>
            </a:extLst>
          </p:cNvPr>
          <p:cNvSpPr>
            <a:spLocks noGrp="1"/>
          </p:cNvSpPr>
          <p:nvPr>
            <p:ph type="sldNum" sz="quarter" idx="12"/>
          </p:nvPr>
        </p:nvSpPr>
        <p:spPr/>
        <p:txBody>
          <a:bodyPr/>
          <a:lstStyle/>
          <a:p>
            <a:fld id="{870AE212-424E-4E93-AA9A-1A3277AADBC9}" type="slidenum">
              <a:rPr lang="en-US" smtClean="0"/>
              <a:t>7</a:t>
            </a:fld>
            <a:endParaRPr lang="en-US"/>
          </a:p>
        </p:txBody>
      </p:sp>
      <p:sp>
        <p:nvSpPr>
          <p:cNvPr id="6" name="Title 1">
            <a:extLst>
              <a:ext uri="{FF2B5EF4-FFF2-40B4-BE49-F238E27FC236}">
                <a16:creationId xmlns:a16="http://schemas.microsoft.com/office/drawing/2014/main" id="{5E551484-DAD5-4193-8A9B-FE05A84E735C}"/>
              </a:ext>
            </a:extLst>
          </p:cNvPr>
          <p:cNvSpPr txBox="1">
            <a:spLocks/>
          </p:cNvSpPr>
          <p:nvPr/>
        </p:nvSpPr>
        <p:spPr>
          <a:xfrm>
            <a:off x="435429" y="106681"/>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dirty="0">
                <a:solidFill>
                  <a:schemeClr val="bg1"/>
                </a:solidFill>
                <a:latin typeface="Times New Roman" panose="02020603050405020304" pitchFamily="18" charset="0"/>
                <a:cs typeface="Times New Roman" panose="02020603050405020304" pitchFamily="18" charset="0"/>
              </a:rPr>
              <a:t>Seating Chart </a:t>
            </a:r>
          </a:p>
        </p:txBody>
      </p:sp>
      <p:pic>
        <p:nvPicPr>
          <p:cNvPr id="8" name="Picture 7">
            <a:extLst>
              <a:ext uri="{FF2B5EF4-FFF2-40B4-BE49-F238E27FC236}">
                <a16:creationId xmlns:a16="http://schemas.microsoft.com/office/drawing/2014/main" id="{8D9F37B0-202E-F955-AEF7-C02EB5C14E80}"/>
              </a:ext>
            </a:extLst>
          </p:cNvPr>
          <p:cNvPicPr>
            <a:picLocks noChangeAspect="1"/>
          </p:cNvPicPr>
          <p:nvPr/>
        </p:nvPicPr>
        <p:blipFill>
          <a:blip r:embed="rId2"/>
          <a:stretch>
            <a:fillRect/>
          </a:stretch>
        </p:blipFill>
        <p:spPr>
          <a:xfrm>
            <a:off x="566058" y="1658547"/>
            <a:ext cx="8098971" cy="4785795"/>
          </a:xfrm>
          <a:prstGeom prst="rect">
            <a:avLst/>
          </a:prstGeom>
        </p:spPr>
      </p:pic>
    </p:spTree>
    <p:extLst>
      <p:ext uri="{BB962C8B-B14F-4D97-AF65-F5344CB8AC3E}">
        <p14:creationId xmlns:p14="http://schemas.microsoft.com/office/powerpoint/2010/main" val="3355609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5C7D41-2E09-411A-9C18-E13C3371BE23}"/>
              </a:ext>
            </a:extLst>
          </p:cNvPr>
          <p:cNvSpPr>
            <a:spLocks noGrp="1"/>
          </p:cNvSpPr>
          <p:nvPr>
            <p:ph type="sldNum" sz="quarter" idx="12"/>
          </p:nvPr>
        </p:nvSpPr>
        <p:spPr/>
        <p:txBody>
          <a:bodyPr/>
          <a:lstStyle/>
          <a:p>
            <a:fld id="{870AE212-424E-4E93-AA9A-1A3277AADBC9}" type="slidenum">
              <a:rPr lang="en-US" smtClean="0"/>
              <a:t>8</a:t>
            </a:fld>
            <a:endParaRPr lang="en-US"/>
          </a:p>
        </p:txBody>
      </p:sp>
      <p:sp>
        <p:nvSpPr>
          <p:cNvPr id="6" name="Title 1">
            <a:extLst>
              <a:ext uri="{FF2B5EF4-FFF2-40B4-BE49-F238E27FC236}">
                <a16:creationId xmlns:a16="http://schemas.microsoft.com/office/drawing/2014/main" id="{5E551484-DAD5-4193-8A9B-FE05A84E735C}"/>
              </a:ext>
            </a:extLst>
          </p:cNvPr>
          <p:cNvSpPr txBox="1">
            <a:spLocks/>
          </p:cNvSpPr>
          <p:nvPr/>
        </p:nvSpPr>
        <p:spPr>
          <a:xfrm>
            <a:off x="609600" y="307848"/>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dirty="0">
                <a:solidFill>
                  <a:schemeClr val="bg1"/>
                </a:solidFill>
                <a:latin typeface="Times New Roman" panose="02020603050405020304" pitchFamily="18" charset="0"/>
                <a:cs typeface="Times New Roman" panose="02020603050405020304" pitchFamily="18" charset="0"/>
              </a:rPr>
              <a:t>Pictures</a:t>
            </a:r>
            <a:r>
              <a:rPr lang="en-US" dirty="0">
                <a:solidFill>
                  <a:srgbClr val="DAAB00"/>
                </a:solidFill>
                <a:latin typeface="Times New Roman" panose="02020603050405020304" pitchFamily="18" charset="0"/>
                <a:cs typeface="Times New Roman" panose="02020603050405020304" pitchFamily="18" charset="0"/>
              </a:rPr>
              <a:t> </a:t>
            </a:r>
          </a:p>
        </p:txBody>
      </p:sp>
      <p:pic>
        <p:nvPicPr>
          <p:cNvPr id="10" name="Picture 9" descr="A picture containing scene, laser&#10;&#10;Description automatically generated">
            <a:extLst>
              <a:ext uri="{FF2B5EF4-FFF2-40B4-BE49-F238E27FC236}">
                <a16:creationId xmlns:a16="http://schemas.microsoft.com/office/drawing/2014/main" id="{04D3F9C3-B71F-49A3-98BF-FD5B43F6F7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362" y="1631100"/>
            <a:ext cx="3352800" cy="1885361"/>
          </a:xfrm>
          <a:prstGeom prst="rect">
            <a:avLst/>
          </a:prstGeom>
        </p:spPr>
      </p:pic>
      <p:pic>
        <p:nvPicPr>
          <p:cNvPr id="14" name="Picture 13">
            <a:extLst>
              <a:ext uri="{FF2B5EF4-FFF2-40B4-BE49-F238E27FC236}">
                <a16:creationId xmlns:a16="http://schemas.microsoft.com/office/drawing/2014/main" id="{E4D592BD-DC1E-4691-818B-1A203684B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362" y="3586985"/>
            <a:ext cx="3373266" cy="1885361"/>
          </a:xfrm>
          <a:prstGeom prst="rect">
            <a:avLst/>
          </a:prstGeom>
        </p:spPr>
      </p:pic>
      <p:pic>
        <p:nvPicPr>
          <p:cNvPr id="16" name="Picture 15">
            <a:extLst>
              <a:ext uri="{FF2B5EF4-FFF2-40B4-BE49-F238E27FC236}">
                <a16:creationId xmlns:a16="http://schemas.microsoft.com/office/drawing/2014/main" id="{C130F6C2-893A-43E5-80A3-475007457A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1605671"/>
            <a:ext cx="3352800" cy="1913612"/>
          </a:xfrm>
          <a:prstGeom prst="rect">
            <a:avLst/>
          </a:prstGeom>
        </p:spPr>
      </p:pic>
      <p:pic>
        <p:nvPicPr>
          <p:cNvPr id="18" name="Picture 17">
            <a:extLst>
              <a:ext uri="{FF2B5EF4-FFF2-40B4-BE49-F238E27FC236}">
                <a16:creationId xmlns:a16="http://schemas.microsoft.com/office/drawing/2014/main" id="{339F4F70-C399-4022-9D18-1A69F84CB4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3800" y="3586985"/>
            <a:ext cx="3352800" cy="1913612"/>
          </a:xfrm>
          <a:prstGeom prst="rect">
            <a:avLst/>
          </a:prstGeom>
        </p:spPr>
      </p:pic>
      <p:pic>
        <p:nvPicPr>
          <p:cNvPr id="20" name="Picture 19" descr="A picture containing floor, indoor, black&#10;&#10;Description automatically generated">
            <a:extLst>
              <a:ext uri="{FF2B5EF4-FFF2-40B4-BE49-F238E27FC236}">
                <a16:creationId xmlns:a16="http://schemas.microsoft.com/office/drawing/2014/main" id="{0D722E4F-2D78-4C1F-97A9-65CBEF13D7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8087" y="1594411"/>
            <a:ext cx="1915507" cy="1436630"/>
          </a:xfrm>
          <a:prstGeom prst="rect">
            <a:avLst/>
          </a:prstGeom>
        </p:spPr>
      </p:pic>
      <p:pic>
        <p:nvPicPr>
          <p:cNvPr id="24" name="Picture 23" descr="A picture containing red&#10;&#10;Description automatically generated">
            <a:extLst>
              <a:ext uri="{FF2B5EF4-FFF2-40B4-BE49-F238E27FC236}">
                <a16:creationId xmlns:a16="http://schemas.microsoft.com/office/drawing/2014/main" id="{F0F71926-7DF1-4E0F-AF4B-50764133BB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2800" y="3124200"/>
            <a:ext cx="1915508" cy="1470465"/>
          </a:xfrm>
          <a:prstGeom prst="rect">
            <a:avLst/>
          </a:prstGeom>
        </p:spPr>
      </p:pic>
      <p:pic>
        <p:nvPicPr>
          <p:cNvPr id="26" name="Picture 25" descr="A group of people in a room&#10;&#10;Description automatically generated">
            <a:extLst>
              <a:ext uri="{FF2B5EF4-FFF2-40B4-BE49-F238E27FC236}">
                <a16:creationId xmlns:a16="http://schemas.microsoft.com/office/drawing/2014/main" id="{4D546344-899C-4D34-9169-733A6298560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8087" y="4705615"/>
            <a:ext cx="1895042" cy="1466585"/>
          </a:xfrm>
          <a:prstGeom prst="rect">
            <a:avLst/>
          </a:prstGeom>
        </p:spPr>
      </p:pic>
      <p:pic>
        <p:nvPicPr>
          <p:cNvPr id="3" name="Picture 2" descr="A large auditorium with rows of seats&#10;&#10;Description automatically generated">
            <a:extLst>
              <a:ext uri="{FF2B5EF4-FFF2-40B4-BE49-F238E27FC236}">
                <a16:creationId xmlns:a16="http://schemas.microsoft.com/office/drawing/2014/main" id="{462C09D2-EB85-E8D9-5E93-DA363FAAB6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28395" y="1594411"/>
            <a:ext cx="3352800" cy="1984942"/>
          </a:xfrm>
          <a:prstGeom prst="rect">
            <a:avLst/>
          </a:prstGeom>
        </p:spPr>
      </p:pic>
    </p:spTree>
    <p:extLst>
      <p:ext uri="{BB962C8B-B14F-4D97-AF65-F5344CB8AC3E}">
        <p14:creationId xmlns:p14="http://schemas.microsoft.com/office/powerpoint/2010/main" val="351943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5C7D41-2E09-411A-9C18-E13C3371BE23}"/>
              </a:ext>
            </a:extLst>
          </p:cNvPr>
          <p:cNvSpPr>
            <a:spLocks noGrp="1"/>
          </p:cNvSpPr>
          <p:nvPr>
            <p:ph type="sldNum" sz="quarter" idx="12"/>
          </p:nvPr>
        </p:nvSpPr>
        <p:spPr/>
        <p:txBody>
          <a:bodyPr/>
          <a:lstStyle/>
          <a:p>
            <a:fld id="{870AE212-424E-4E93-AA9A-1A3277AADBC9}" type="slidenum">
              <a:rPr lang="en-US" smtClean="0"/>
              <a:t>9</a:t>
            </a:fld>
            <a:endParaRPr lang="en-US"/>
          </a:p>
        </p:txBody>
      </p:sp>
      <p:sp>
        <p:nvSpPr>
          <p:cNvPr id="6" name="Title 1">
            <a:extLst>
              <a:ext uri="{FF2B5EF4-FFF2-40B4-BE49-F238E27FC236}">
                <a16:creationId xmlns:a16="http://schemas.microsoft.com/office/drawing/2014/main" id="{5E551484-DAD5-4193-8A9B-FE05A84E735C}"/>
              </a:ext>
            </a:extLst>
          </p:cNvPr>
          <p:cNvSpPr txBox="1">
            <a:spLocks/>
          </p:cNvSpPr>
          <p:nvPr/>
        </p:nvSpPr>
        <p:spPr>
          <a:xfrm>
            <a:off x="609600" y="307848"/>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dirty="0">
                <a:solidFill>
                  <a:schemeClr val="bg1"/>
                </a:solidFill>
                <a:latin typeface="Times New Roman" panose="02020603050405020304" pitchFamily="18" charset="0"/>
                <a:cs typeface="Times New Roman" panose="02020603050405020304" pitchFamily="18" charset="0"/>
              </a:rPr>
              <a:t>Past Events  </a:t>
            </a:r>
          </a:p>
        </p:txBody>
      </p:sp>
      <p:pic>
        <p:nvPicPr>
          <p:cNvPr id="2" name="Picture 1">
            <a:extLst>
              <a:ext uri="{FF2B5EF4-FFF2-40B4-BE49-F238E27FC236}">
                <a16:creationId xmlns:a16="http://schemas.microsoft.com/office/drawing/2014/main" id="{78ECD26E-8D41-45E0-9525-18DB0261CB0A}"/>
              </a:ext>
            </a:extLst>
          </p:cNvPr>
          <p:cNvPicPr>
            <a:picLocks noChangeAspect="1"/>
          </p:cNvPicPr>
          <p:nvPr/>
        </p:nvPicPr>
        <p:blipFill>
          <a:blip r:embed="rId2"/>
          <a:stretch>
            <a:fillRect/>
          </a:stretch>
        </p:blipFill>
        <p:spPr>
          <a:xfrm>
            <a:off x="170743" y="1560576"/>
            <a:ext cx="4553655" cy="1143000"/>
          </a:xfrm>
          <a:prstGeom prst="rect">
            <a:avLst/>
          </a:prstGeom>
        </p:spPr>
      </p:pic>
      <p:pic>
        <p:nvPicPr>
          <p:cNvPr id="3" name="Picture 2">
            <a:extLst>
              <a:ext uri="{FF2B5EF4-FFF2-40B4-BE49-F238E27FC236}">
                <a16:creationId xmlns:a16="http://schemas.microsoft.com/office/drawing/2014/main" id="{616F1B5A-538E-4F34-A78D-6238FE558888}"/>
              </a:ext>
            </a:extLst>
          </p:cNvPr>
          <p:cNvPicPr>
            <a:picLocks noChangeAspect="1"/>
          </p:cNvPicPr>
          <p:nvPr/>
        </p:nvPicPr>
        <p:blipFill>
          <a:blip r:embed="rId3"/>
          <a:stretch>
            <a:fillRect/>
          </a:stretch>
        </p:blipFill>
        <p:spPr>
          <a:xfrm>
            <a:off x="170744" y="2792594"/>
            <a:ext cx="2322241" cy="3511408"/>
          </a:xfrm>
          <a:prstGeom prst="rect">
            <a:avLst/>
          </a:prstGeom>
        </p:spPr>
      </p:pic>
      <p:pic>
        <p:nvPicPr>
          <p:cNvPr id="5" name="Picture 4">
            <a:extLst>
              <a:ext uri="{FF2B5EF4-FFF2-40B4-BE49-F238E27FC236}">
                <a16:creationId xmlns:a16="http://schemas.microsoft.com/office/drawing/2014/main" id="{C2DB3D13-6532-495D-AA9F-EE6DA9CD0A21}"/>
              </a:ext>
            </a:extLst>
          </p:cNvPr>
          <p:cNvPicPr>
            <a:picLocks noChangeAspect="1"/>
          </p:cNvPicPr>
          <p:nvPr/>
        </p:nvPicPr>
        <p:blipFill>
          <a:blip r:embed="rId4"/>
          <a:stretch>
            <a:fillRect/>
          </a:stretch>
        </p:blipFill>
        <p:spPr>
          <a:xfrm>
            <a:off x="2568060" y="2776614"/>
            <a:ext cx="2156339" cy="3511408"/>
          </a:xfrm>
          <a:prstGeom prst="rect">
            <a:avLst/>
          </a:prstGeom>
        </p:spPr>
      </p:pic>
      <p:pic>
        <p:nvPicPr>
          <p:cNvPr id="7" name="Picture 6">
            <a:extLst>
              <a:ext uri="{FF2B5EF4-FFF2-40B4-BE49-F238E27FC236}">
                <a16:creationId xmlns:a16="http://schemas.microsoft.com/office/drawing/2014/main" id="{E83B51B4-7376-4CE6-B365-CE5CBA4C372B}"/>
              </a:ext>
            </a:extLst>
          </p:cNvPr>
          <p:cNvPicPr>
            <a:picLocks noChangeAspect="1"/>
          </p:cNvPicPr>
          <p:nvPr/>
        </p:nvPicPr>
        <p:blipFill>
          <a:blip r:embed="rId5"/>
          <a:stretch>
            <a:fillRect/>
          </a:stretch>
        </p:blipFill>
        <p:spPr>
          <a:xfrm>
            <a:off x="4876244" y="1560123"/>
            <a:ext cx="2073195" cy="1809750"/>
          </a:xfrm>
          <a:prstGeom prst="rect">
            <a:avLst/>
          </a:prstGeom>
        </p:spPr>
      </p:pic>
      <p:pic>
        <p:nvPicPr>
          <p:cNvPr id="8" name="Picture 7">
            <a:extLst>
              <a:ext uri="{FF2B5EF4-FFF2-40B4-BE49-F238E27FC236}">
                <a16:creationId xmlns:a16="http://schemas.microsoft.com/office/drawing/2014/main" id="{D484A865-3B66-44DC-AA17-C0F25CEC114B}"/>
              </a:ext>
            </a:extLst>
          </p:cNvPr>
          <p:cNvPicPr>
            <a:picLocks noChangeAspect="1"/>
          </p:cNvPicPr>
          <p:nvPr/>
        </p:nvPicPr>
        <p:blipFill>
          <a:blip r:embed="rId6"/>
          <a:stretch>
            <a:fillRect/>
          </a:stretch>
        </p:blipFill>
        <p:spPr>
          <a:xfrm>
            <a:off x="4869870" y="5161002"/>
            <a:ext cx="1699755" cy="1195555"/>
          </a:xfrm>
          <a:prstGeom prst="rect">
            <a:avLst/>
          </a:prstGeom>
        </p:spPr>
      </p:pic>
      <p:pic>
        <p:nvPicPr>
          <p:cNvPr id="9" name="Picture 8">
            <a:extLst>
              <a:ext uri="{FF2B5EF4-FFF2-40B4-BE49-F238E27FC236}">
                <a16:creationId xmlns:a16="http://schemas.microsoft.com/office/drawing/2014/main" id="{1DEF2345-2128-47CB-A574-192656EC2D66}"/>
              </a:ext>
            </a:extLst>
          </p:cNvPr>
          <p:cNvPicPr>
            <a:picLocks noChangeAspect="1"/>
          </p:cNvPicPr>
          <p:nvPr/>
        </p:nvPicPr>
        <p:blipFill>
          <a:blip r:embed="rId7"/>
          <a:stretch>
            <a:fillRect/>
          </a:stretch>
        </p:blipFill>
        <p:spPr>
          <a:xfrm>
            <a:off x="6980483" y="1576556"/>
            <a:ext cx="2073195" cy="1397277"/>
          </a:xfrm>
          <a:prstGeom prst="rect">
            <a:avLst/>
          </a:prstGeom>
        </p:spPr>
      </p:pic>
      <p:pic>
        <p:nvPicPr>
          <p:cNvPr id="11" name="Picture 10">
            <a:extLst>
              <a:ext uri="{FF2B5EF4-FFF2-40B4-BE49-F238E27FC236}">
                <a16:creationId xmlns:a16="http://schemas.microsoft.com/office/drawing/2014/main" id="{121EAD52-D4C8-4264-A574-7C0B6233DF91}"/>
              </a:ext>
            </a:extLst>
          </p:cNvPr>
          <p:cNvPicPr>
            <a:picLocks noChangeAspect="1"/>
          </p:cNvPicPr>
          <p:nvPr/>
        </p:nvPicPr>
        <p:blipFill>
          <a:blip r:embed="rId8"/>
          <a:stretch>
            <a:fillRect/>
          </a:stretch>
        </p:blipFill>
        <p:spPr>
          <a:xfrm>
            <a:off x="4831719" y="3499440"/>
            <a:ext cx="1878636" cy="1608777"/>
          </a:xfrm>
          <a:prstGeom prst="rect">
            <a:avLst/>
          </a:prstGeom>
        </p:spPr>
      </p:pic>
      <p:pic>
        <p:nvPicPr>
          <p:cNvPr id="12" name="Picture 11">
            <a:extLst>
              <a:ext uri="{FF2B5EF4-FFF2-40B4-BE49-F238E27FC236}">
                <a16:creationId xmlns:a16="http://schemas.microsoft.com/office/drawing/2014/main" id="{353D308E-FFC0-4BFB-968B-70E29B39700D}"/>
              </a:ext>
            </a:extLst>
          </p:cNvPr>
          <p:cNvPicPr>
            <a:picLocks noChangeAspect="1"/>
          </p:cNvPicPr>
          <p:nvPr/>
        </p:nvPicPr>
        <p:blipFill>
          <a:blip r:embed="rId9"/>
          <a:stretch>
            <a:fillRect/>
          </a:stretch>
        </p:blipFill>
        <p:spPr>
          <a:xfrm>
            <a:off x="7025360" y="3026596"/>
            <a:ext cx="1878635" cy="2688404"/>
          </a:xfrm>
          <a:prstGeom prst="rect">
            <a:avLst/>
          </a:prstGeom>
        </p:spPr>
      </p:pic>
      <p:pic>
        <p:nvPicPr>
          <p:cNvPr id="13" name="Picture 12">
            <a:extLst>
              <a:ext uri="{FF2B5EF4-FFF2-40B4-BE49-F238E27FC236}">
                <a16:creationId xmlns:a16="http://schemas.microsoft.com/office/drawing/2014/main" id="{8112E7B5-DC0B-45DF-8BE0-AE6034617B41}"/>
              </a:ext>
            </a:extLst>
          </p:cNvPr>
          <p:cNvPicPr>
            <a:picLocks noChangeAspect="1"/>
          </p:cNvPicPr>
          <p:nvPr/>
        </p:nvPicPr>
        <p:blipFill>
          <a:blip r:embed="rId10"/>
          <a:stretch>
            <a:fillRect/>
          </a:stretch>
        </p:blipFill>
        <p:spPr>
          <a:xfrm>
            <a:off x="6710355" y="5767245"/>
            <a:ext cx="1699755" cy="1034218"/>
          </a:xfrm>
          <a:prstGeom prst="rect">
            <a:avLst/>
          </a:prstGeom>
        </p:spPr>
      </p:pic>
    </p:spTree>
    <p:extLst>
      <p:ext uri="{BB962C8B-B14F-4D97-AF65-F5344CB8AC3E}">
        <p14:creationId xmlns:p14="http://schemas.microsoft.com/office/powerpoint/2010/main" val="19010384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240</TotalTime>
  <Words>930</Words>
  <Application>Microsoft Office PowerPoint</Application>
  <PresentationFormat>On-screen Show (4:3)</PresentationFormat>
  <Paragraphs>153</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Corbel</vt:lpstr>
      <vt:lpstr>Times New Roman</vt:lpstr>
      <vt:lpstr>Wingdings</vt:lpstr>
      <vt:lpstr>Wingdings 2</vt:lpstr>
      <vt:lpstr>Wingdings 3</vt:lpstr>
      <vt:lpstr>Module</vt:lpstr>
      <vt:lpstr>PowerPoint Presentation</vt:lpstr>
      <vt:lpstr>Welcome </vt:lpstr>
      <vt:lpstr>Lighting, Audio &amp; Backstage Info</vt:lpstr>
      <vt:lpstr>Loading &amp; Unloading </vt:lpstr>
      <vt:lpstr>Parking &amp; Directions </vt:lpstr>
      <vt:lpstr>Theater Add’l Info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M3Live</dc:creator>
  <cp:lastModifiedBy>Elizabeth Mejia</cp:lastModifiedBy>
  <cp:revision>13</cp:revision>
  <dcterms:created xsi:type="dcterms:W3CDTF">2016-02-03T04:08:38Z</dcterms:created>
  <dcterms:modified xsi:type="dcterms:W3CDTF">2024-07-30T19:56:42Z</dcterms:modified>
</cp:coreProperties>
</file>